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42" r:id="rId2"/>
    <p:sldId id="390" r:id="rId3"/>
    <p:sldId id="256" r:id="rId4"/>
    <p:sldId id="277" r:id="rId5"/>
    <p:sldId id="278" r:id="rId6"/>
    <p:sldId id="343" r:id="rId7"/>
    <p:sldId id="355" r:id="rId8"/>
    <p:sldId id="345" r:id="rId9"/>
    <p:sldId id="346" r:id="rId10"/>
    <p:sldId id="269" r:id="rId11"/>
    <p:sldId id="272" r:id="rId12"/>
    <p:sldId id="347" r:id="rId13"/>
    <p:sldId id="348" r:id="rId14"/>
    <p:sldId id="349" r:id="rId15"/>
    <p:sldId id="350" r:id="rId16"/>
    <p:sldId id="351" r:id="rId17"/>
    <p:sldId id="395" r:id="rId18"/>
    <p:sldId id="396" r:id="rId19"/>
    <p:sldId id="354" r:id="rId20"/>
    <p:sldId id="356" r:id="rId21"/>
    <p:sldId id="394" r:id="rId22"/>
    <p:sldId id="357" r:id="rId23"/>
    <p:sldId id="393" r:id="rId24"/>
    <p:sldId id="358" r:id="rId25"/>
    <p:sldId id="359" r:id="rId26"/>
    <p:sldId id="360" r:id="rId27"/>
    <p:sldId id="257" r:id="rId28"/>
    <p:sldId id="258" r:id="rId29"/>
    <p:sldId id="259" r:id="rId30"/>
    <p:sldId id="260" r:id="rId31"/>
    <p:sldId id="261" r:id="rId32"/>
    <p:sldId id="341"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283" r:id="rId46"/>
    <p:sldId id="373" r:id="rId47"/>
    <p:sldId id="284" r:id="rId48"/>
    <p:sldId id="374" r:id="rId49"/>
    <p:sldId id="375" r:id="rId50"/>
    <p:sldId id="376" r:id="rId51"/>
    <p:sldId id="377" r:id="rId52"/>
    <p:sldId id="378" r:id="rId53"/>
    <p:sldId id="379" r:id="rId54"/>
    <p:sldId id="380" r:id="rId55"/>
    <p:sldId id="381" r:id="rId56"/>
    <p:sldId id="382" r:id="rId57"/>
    <p:sldId id="383" r:id="rId58"/>
    <p:sldId id="384" r:id="rId59"/>
    <p:sldId id="319" r:id="rId60"/>
    <p:sldId id="385" r:id="rId61"/>
    <p:sldId id="287" r:id="rId62"/>
    <p:sldId id="386" r:id="rId63"/>
    <p:sldId id="387" r:id="rId64"/>
    <p:sldId id="299" r:id="rId65"/>
    <p:sldId id="300" r:id="rId66"/>
    <p:sldId id="301" r:id="rId67"/>
    <p:sldId id="302" r:id="rId68"/>
    <p:sldId id="303" r:id="rId69"/>
    <p:sldId id="304" r:id="rId70"/>
    <p:sldId id="305" r:id="rId71"/>
    <p:sldId id="293" r:id="rId72"/>
    <p:sldId id="294" r:id="rId73"/>
    <p:sldId id="295" r:id="rId74"/>
    <p:sldId id="296" r:id="rId75"/>
    <p:sldId id="297" r:id="rId76"/>
    <p:sldId id="307" r:id="rId77"/>
    <p:sldId id="308" r:id="rId78"/>
    <p:sldId id="309" r:id="rId79"/>
    <p:sldId id="291" r:id="rId80"/>
    <p:sldId id="388" r:id="rId81"/>
    <p:sldId id="273" r:id="rId82"/>
    <p:sldId id="274" r:id="rId83"/>
    <p:sldId id="275" r:id="rId84"/>
    <p:sldId id="27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00"/>
    <a:srgbClr val="85B2F6"/>
    <a:srgbClr val="5775A1"/>
    <a:srgbClr val="DDDD00"/>
    <a:srgbClr val="0909FF"/>
    <a:srgbClr val="FF0000"/>
    <a:srgbClr val="FAA8B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590" autoAdjust="0"/>
  </p:normalViewPr>
  <p:slideViewPr>
    <p:cSldViewPr>
      <p:cViewPr varScale="1">
        <p:scale>
          <a:sx n="67" d="100"/>
          <a:sy n="67" d="100"/>
        </p:scale>
        <p:origin x="14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84"/>
    </p:cViewPr>
  </p:sorterViewPr>
  <p:notesViewPr>
    <p:cSldViewPr>
      <p:cViewPr varScale="1">
        <p:scale>
          <a:sx n="57" d="100"/>
          <a:sy n="57" d="100"/>
        </p:scale>
        <p:origin x="-28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hyperlink" Target="Bulletin%20of%20the%20Atomic%20Scientists-2013-Kristensen-75-81.pdf"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FFC000"/>
                </a:solidFill>
                <a:latin typeface="+mn-lt"/>
                <a:ea typeface="+mn-ea"/>
                <a:cs typeface="+mn-cs"/>
              </a:defRPr>
            </a:pPr>
            <a:r>
              <a:rPr lang="en-US" sz="1800" dirty="0">
                <a:solidFill>
                  <a:srgbClr val="FFC000"/>
                </a:solidFill>
                <a:hlinkClick xmlns:r="http://schemas.openxmlformats.org/officeDocument/2006/relationships" r:id="rId3"/>
              </a:rPr>
              <a:t>Global  nuclear weapons stockpiles 1945-2013</a:t>
            </a:r>
            <a:endParaRPr lang="en-US" sz="1800" dirty="0">
              <a:solidFill>
                <a:srgbClr val="FFC000"/>
              </a:solidFill>
            </a:endParaRPr>
          </a:p>
        </c:rich>
      </c:tx>
      <c:layout>
        <c:manualLayout>
          <c:xMode val="edge"/>
          <c:yMode val="edge"/>
          <c:x val="4.7096376893031526E-2"/>
          <c:y val="1.569501092265655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FFC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rgbClr val="FFFF00"/>
            </a:solidFill>
            <a:ln>
              <a:noFill/>
            </a:ln>
            <a:effectLst/>
            <a:sp3d/>
          </c:spPr>
          <c:invertIfNegative val="0"/>
          <c:cat>
            <c:numRef>
              <c:f>Sheet1!$C$3:$C$71</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Sheet1!$D$3:$D$71</c:f>
              <c:numCache>
                <c:formatCode>General</c:formatCode>
                <c:ptCount val="69"/>
                <c:pt idx="0">
                  <c:v>2</c:v>
                </c:pt>
                <c:pt idx="1">
                  <c:v>9</c:v>
                </c:pt>
                <c:pt idx="2">
                  <c:v>13</c:v>
                </c:pt>
                <c:pt idx="3">
                  <c:v>50</c:v>
                </c:pt>
                <c:pt idx="4">
                  <c:v>171</c:v>
                </c:pt>
                <c:pt idx="5">
                  <c:v>304</c:v>
                </c:pt>
                <c:pt idx="6">
                  <c:v>463</c:v>
                </c:pt>
                <c:pt idx="7">
                  <c:v>891</c:v>
                </c:pt>
                <c:pt idx="8">
                  <c:v>1290</c:v>
                </c:pt>
                <c:pt idx="9">
                  <c:v>1858</c:v>
                </c:pt>
                <c:pt idx="10">
                  <c:v>2632</c:v>
                </c:pt>
                <c:pt idx="11">
                  <c:v>4168</c:v>
                </c:pt>
                <c:pt idx="12">
                  <c:v>6261</c:v>
                </c:pt>
                <c:pt idx="13">
                  <c:v>8268</c:v>
                </c:pt>
                <c:pt idx="14">
                  <c:v>13424</c:v>
                </c:pt>
                <c:pt idx="15">
                  <c:v>20370</c:v>
                </c:pt>
                <c:pt idx="16">
                  <c:v>24876</c:v>
                </c:pt>
                <c:pt idx="17">
                  <c:v>29097</c:v>
                </c:pt>
                <c:pt idx="18">
                  <c:v>32648</c:v>
                </c:pt>
                <c:pt idx="19">
                  <c:v>34981</c:v>
                </c:pt>
                <c:pt idx="20">
                  <c:v>37591</c:v>
                </c:pt>
                <c:pt idx="21">
                  <c:v>38603</c:v>
                </c:pt>
                <c:pt idx="22">
                  <c:v>40073</c:v>
                </c:pt>
                <c:pt idx="23">
                  <c:v>39443</c:v>
                </c:pt>
                <c:pt idx="24">
                  <c:v>38621</c:v>
                </c:pt>
                <c:pt idx="25">
                  <c:v>38238</c:v>
                </c:pt>
                <c:pt idx="26">
                  <c:v>39677</c:v>
                </c:pt>
                <c:pt idx="27">
                  <c:v>41752</c:v>
                </c:pt>
                <c:pt idx="28">
                  <c:v>44494</c:v>
                </c:pt>
                <c:pt idx="29">
                  <c:v>46655</c:v>
                </c:pt>
                <c:pt idx="30">
                  <c:v>47642</c:v>
                </c:pt>
                <c:pt idx="31">
                  <c:v>48993</c:v>
                </c:pt>
                <c:pt idx="32">
                  <c:v>50755</c:v>
                </c:pt>
                <c:pt idx="33">
                  <c:v>51538</c:v>
                </c:pt>
                <c:pt idx="34">
                  <c:v>53355</c:v>
                </c:pt>
                <c:pt idx="35">
                  <c:v>55755</c:v>
                </c:pt>
                <c:pt idx="36">
                  <c:v>56371</c:v>
                </c:pt>
                <c:pt idx="37">
                  <c:v>57282</c:v>
                </c:pt>
                <c:pt idx="38">
                  <c:v>59350</c:v>
                </c:pt>
                <c:pt idx="39">
                  <c:v>61174</c:v>
                </c:pt>
                <c:pt idx="40">
                  <c:v>62924</c:v>
                </c:pt>
                <c:pt idx="41">
                  <c:v>64449</c:v>
                </c:pt>
                <c:pt idx="42">
                  <c:v>62725</c:v>
                </c:pt>
                <c:pt idx="43">
                  <c:v>60780</c:v>
                </c:pt>
                <c:pt idx="44">
                  <c:v>58336</c:v>
                </c:pt>
                <c:pt idx="45">
                  <c:v>55512</c:v>
                </c:pt>
                <c:pt idx="46">
                  <c:v>49342</c:v>
                </c:pt>
                <c:pt idx="47">
                  <c:v>41524</c:v>
                </c:pt>
                <c:pt idx="48">
                  <c:v>36983</c:v>
                </c:pt>
                <c:pt idx="49">
                  <c:v>33374</c:v>
                </c:pt>
                <c:pt idx="50">
                  <c:v>30114</c:v>
                </c:pt>
                <c:pt idx="51">
                  <c:v>27904</c:v>
                </c:pt>
                <c:pt idx="52">
                  <c:v>27296</c:v>
                </c:pt>
                <c:pt idx="53">
                  <c:v>26095</c:v>
                </c:pt>
                <c:pt idx="54">
                  <c:v>24881</c:v>
                </c:pt>
                <c:pt idx="55">
                  <c:v>23846</c:v>
                </c:pt>
                <c:pt idx="56">
                  <c:v>22655</c:v>
                </c:pt>
                <c:pt idx="57">
                  <c:v>21561</c:v>
                </c:pt>
                <c:pt idx="58">
                  <c:v>20106</c:v>
                </c:pt>
                <c:pt idx="59">
                  <c:v>17624</c:v>
                </c:pt>
                <c:pt idx="60">
                  <c:v>16387</c:v>
                </c:pt>
                <c:pt idx="61">
                  <c:v>15479</c:v>
                </c:pt>
                <c:pt idx="62">
                  <c:v>12995</c:v>
                </c:pt>
                <c:pt idx="63">
                  <c:v>12172</c:v>
                </c:pt>
                <c:pt idx="64">
                  <c:v>11635</c:v>
                </c:pt>
                <c:pt idx="65">
                  <c:v>11180</c:v>
                </c:pt>
                <c:pt idx="66">
                  <c:v>10656</c:v>
                </c:pt>
                <c:pt idx="67">
                  <c:v>10235</c:v>
                </c:pt>
                <c:pt idx="68">
                  <c:v>10215</c:v>
                </c:pt>
              </c:numCache>
            </c:numRef>
          </c:val>
          <c:extLst>
            <c:ext xmlns:c16="http://schemas.microsoft.com/office/drawing/2014/chart" uri="{C3380CC4-5D6E-409C-BE32-E72D297353CC}">
              <c16:uniqueId val="{00000000-FD5B-455E-BD8A-8093879113E6}"/>
            </c:ext>
          </c:extLst>
        </c:ser>
        <c:dLbls>
          <c:showLegendKey val="0"/>
          <c:showVal val="0"/>
          <c:showCatName val="0"/>
          <c:showSerName val="0"/>
          <c:showPercent val="0"/>
          <c:showBubbleSize val="0"/>
        </c:dLbls>
        <c:gapWidth val="150"/>
        <c:shape val="box"/>
        <c:axId val="255891872"/>
        <c:axId val="255892288"/>
        <c:axId val="0"/>
        <c:extLst>
          <c:ext xmlns:c15="http://schemas.microsoft.com/office/drawing/2012/chart" uri="{02D57815-91ED-43cb-92C2-25804820EDAC}">
            <c15:filteredBarSeries>
              <c15:ser>
                <c:idx val="0"/>
                <c:order val="0"/>
                <c:spPr>
                  <a:solidFill>
                    <a:schemeClr val="accent1"/>
                  </a:solidFill>
                  <a:ln>
                    <a:noFill/>
                  </a:ln>
                  <a:effectLst/>
                  <a:sp3d/>
                </c:spPr>
                <c:invertIfNegative val="0"/>
                <c:cat>
                  <c:numRef>
                    <c:extLst>
                      <c:ext uri="{02D57815-91ED-43cb-92C2-25804820EDAC}">
                        <c15:formulaRef>
                          <c15:sqref>Sheet1!$C$3:$C$71</c15:sqref>
                        </c15:formulaRef>
                      </c:ext>
                    </c:extLst>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extLst>
                      <c:ext uri="{02D57815-91ED-43cb-92C2-25804820EDAC}">
                        <c15:formulaRef>
                          <c15:sqref>Sheet1!$C$3:$C$71</c15:sqref>
                        </c15:formulaRef>
                      </c:ext>
                    </c:extLst>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val>
                <c:extLst>
                  <c:ext xmlns:c16="http://schemas.microsoft.com/office/drawing/2014/chart" uri="{C3380CC4-5D6E-409C-BE32-E72D297353CC}">
                    <c16:uniqueId val="{00000001-FD5B-455E-BD8A-8093879113E6}"/>
                  </c:ext>
                </c:extLst>
              </c15:ser>
            </c15:filteredBarSeries>
          </c:ext>
        </c:extLst>
      </c:bar3DChart>
      <c:catAx>
        <c:axId val="25589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FFC000"/>
                </a:solidFill>
                <a:latin typeface="+mn-lt"/>
                <a:ea typeface="+mn-ea"/>
                <a:cs typeface="+mn-cs"/>
              </a:defRPr>
            </a:pPr>
            <a:endParaRPr lang="en-US"/>
          </a:p>
        </c:txPr>
        <c:crossAx val="255892288"/>
        <c:crosses val="autoZero"/>
        <c:auto val="0"/>
        <c:lblAlgn val="ctr"/>
        <c:lblOffset val="100"/>
        <c:noMultiLvlLbl val="0"/>
      </c:catAx>
      <c:valAx>
        <c:axId val="255892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8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585BC-B0A7-419F-84A7-3146B78556A5}" type="datetimeFigureOut">
              <a:rPr lang="en-GB" smtClean="0"/>
              <a:t>09/03/2016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C080-61E8-4FAD-859D-90BDA44936F1}" type="slidenum">
              <a:rPr lang="en-GB" smtClean="0"/>
              <a:t>‹#›</a:t>
            </a:fld>
            <a:endParaRPr lang="en-GB"/>
          </a:p>
        </p:txBody>
      </p:sp>
    </p:spTree>
    <p:extLst>
      <p:ext uri="{BB962C8B-B14F-4D97-AF65-F5344CB8AC3E}">
        <p14:creationId xmlns:p14="http://schemas.microsoft.com/office/powerpoint/2010/main" val="127218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C1C080-61E8-4FAD-859D-90BDA44936F1}" type="slidenum">
              <a:rPr lang="en-GB" smtClean="0"/>
              <a:t>3</a:t>
            </a:fld>
            <a:endParaRPr lang="en-GB"/>
          </a:p>
        </p:txBody>
      </p:sp>
    </p:spTree>
    <p:extLst>
      <p:ext uri="{BB962C8B-B14F-4D97-AF65-F5344CB8AC3E}">
        <p14:creationId xmlns:p14="http://schemas.microsoft.com/office/powerpoint/2010/main" val="292079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019A16-A05A-4051-A8A9-65E38B5CEA62}"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136352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019A16-A05A-4051-A8A9-65E38B5CEA62}"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208574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019A16-A05A-4051-A8A9-65E38B5CEA62}"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299363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019A16-A05A-4051-A8A9-65E38B5CEA62}"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7781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19A16-A05A-4051-A8A9-65E38B5CEA62}"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145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dirty="0"/>
              <a:t>Mid Somerset CND &amp; Peace Group</a:t>
            </a:r>
          </a:p>
        </p:txBody>
      </p:sp>
    </p:spTree>
    <p:extLst>
      <p:ext uri="{BB962C8B-B14F-4D97-AF65-F5344CB8AC3E}">
        <p14:creationId xmlns:p14="http://schemas.microsoft.com/office/powerpoint/2010/main" val="398898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019A16-A05A-4051-A8A9-65E38B5CEA62}" type="datetimeFigureOut">
              <a:rPr lang="en-GB" smtClean="0"/>
              <a:t>09/03/2016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286264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019A16-A05A-4051-A8A9-65E38B5CEA62}" type="datetimeFigureOut">
              <a:rPr lang="en-GB" smtClean="0"/>
              <a:t>09/03/2016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347821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19A16-A05A-4051-A8A9-65E38B5CEA62}" type="datetimeFigureOut">
              <a:rPr lang="en-GB" smtClean="0"/>
              <a:t>09/03/2016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224644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19A16-A05A-4051-A8A9-65E38B5CEA62}"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71657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19A16-A05A-4051-A8A9-65E38B5CEA62}"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13769-F648-4588-B737-419DAB173DF3}" type="slidenum">
              <a:rPr lang="en-GB" smtClean="0"/>
              <a:t>‹#›</a:t>
            </a:fld>
            <a:endParaRPr lang="en-GB"/>
          </a:p>
        </p:txBody>
      </p:sp>
    </p:spTree>
    <p:extLst>
      <p:ext uri="{BB962C8B-B14F-4D97-AF65-F5344CB8AC3E}">
        <p14:creationId xmlns:p14="http://schemas.microsoft.com/office/powerpoint/2010/main" val="13485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19A16-A05A-4051-A8A9-65E38B5CEA62}" type="datetimeFigureOut">
              <a:rPr lang="en-GB" smtClean="0"/>
              <a:t>09/03/2016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13769-F648-4588-B737-419DAB173DF3}" type="slidenum">
              <a:rPr lang="en-GB" smtClean="0"/>
              <a:t>‹#›</a:t>
            </a:fld>
            <a:endParaRPr lang="en-GB"/>
          </a:p>
        </p:txBody>
      </p:sp>
    </p:spTree>
    <p:extLst>
      <p:ext uri="{BB962C8B-B14F-4D97-AF65-F5344CB8AC3E}">
        <p14:creationId xmlns:p14="http://schemas.microsoft.com/office/powerpoint/2010/main" val="423650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1.xml"/><Relationship Id="rId13" Type="http://schemas.openxmlformats.org/officeDocument/2006/relationships/slide" Target="slide61.xml"/><Relationship Id="rId3" Type="http://schemas.openxmlformats.org/officeDocument/2006/relationships/slide" Target="slide32.xml"/><Relationship Id="rId7" Type="http://schemas.openxmlformats.org/officeDocument/2006/relationships/slide" Target="slide28.xml"/><Relationship Id="rId12" Type="http://schemas.openxmlformats.org/officeDocument/2006/relationships/slide" Target="slide67.xml"/><Relationship Id="rId17" Type="http://schemas.openxmlformats.org/officeDocument/2006/relationships/slide" Target="slide10.xml"/><Relationship Id="rId2" Type="http://schemas.openxmlformats.org/officeDocument/2006/relationships/slide" Target="slide3.xml"/><Relationship Id="rId16"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64.xml"/><Relationship Id="rId11" Type="http://schemas.openxmlformats.org/officeDocument/2006/relationships/slide" Target="slide12.xml"/><Relationship Id="rId5" Type="http://schemas.openxmlformats.org/officeDocument/2006/relationships/slide" Target="slide27.xml"/><Relationship Id="rId15" Type="http://schemas.openxmlformats.org/officeDocument/2006/relationships/slide" Target="slide20.xml"/><Relationship Id="rId10" Type="http://schemas.openxmlformats.org/officeDocument/2006/relationships/slide" Target="slide56.xml"/><Relationship Id="rId4" Type="http://schemas.openxmlformats.org/officeDocument/2006/relationships/slide" Target="slide40.xml"/><Relationship Id="rId9" Type="http://schemas.openxmlformats.org/officeDocument/2006/relationships/slide" Target="slide29.xml"/><Relationship Id="rId14" Type="http://schemas.openxmlformats.org/officeDocument/2006/relationships/slide" Target="slide6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52309_Cm_9161_NSS_SD_Review_PRINT_only.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group%20exercise/Sagan.pdf"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hyperlink" Target="http://acd.ucar.edu/~mmills/pubs/2014_EarthsFuture_Mills_et_al.pdf" TargetMode="External"/><Relationship Id="rId4" Type="http://schemas.openxmlformats.org/officeDocument/2006/relationships/hyperlink" Target="../group%20exercise/52309_Cm_9161_NSS_SD_Review_PRINT_only.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tomicarchive.com/Almanac/Brokenarrows_static.shtml"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ukewatch.org.uk/"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ull%20David%20Cameron%20Telegraph%20Article.docx"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PoliciesMinistry%20of%20DefenceTrident.doc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f/f6/TridentMissileSystem.p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government/policies/maintaining-an-effective-independent-nuclear-deterrent" TargetMode="External"/><Relationship Id="rId2" Type="http://schemas.openxmlformats.org/officeDocument/2006/relationships/hyperlink" Target="https://www.gov.uk/government/policies/countering-weapons-proliferation" TargetMode="External"/><Relationship Id="rId1" Type="http://schemas.openxmlformats.org/officeDocument/2006/relationships/slideLayout" Target="../slideLayouts/slideLayout4.xml"/><Relationship Id="rId4" Type="http://schemas.openxmlformats.org/officeDocument/2006/relationships/hyperlink" Target="http://www.un.org/disarmament/WMD/Nuclear/NPT.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People_not_Trident_report-FINAL.pdf" TargetMode="External"/><Relationship Id="rId2" Type="http://schemas.openxmlformats.org/officeDocument/2006/relationships/hyperlink" Target="DefenceWhitePaper2006_Cm6994.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DefenceDiversification.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20151019BritainEuropeWorldNiblettEmbargoed.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Eisenhower.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justice.gov/opa/pr/2010/March/10-crm-209.html" TargetMode="External"/><Relationship Id="rId2" Type="http://schemas.openxmlformats.org/officeDocument/2006/relationships/hyperlink" Target="https://www.opensecrets.org/orgs/totals.php?id=D000000583&amp;cycle=2014"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jobs-overview-2009.pdf"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portal.sipri.org/publications/pages/expenditures/country-search"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arms%20transfers.pdf" TargetMode="External"/><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iroshima&amp;nagasaki%20exhibition.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www.un.org/disarmament/WMD/Nuclear/NPT.shtml"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United_Nations"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CND_Real_Alternative_FULL.pdf"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www.banthebomb.org/newbombs/poll.htm" TargetMode="External"/><Relationship Id="rId3" Type="http://schemas.openxmlformats.org/officeDocument/2006/relationships/hyperlink" Target="http://www.cnduk.org/images/stories/resources/trident/trident_poll_sept09.pdf" TargetMode="External"/><Relationship Id="rId7" Type="http://schemas.openxmlformats.org/officeDocument/2006/relationships/hyperlink" Target="http://www.cnduk.org/images/stories/resources/trident/trident_poll_jul06.pdf" TargetMode="External"/><Relationship Id="rId2" Type="http://schemas.openxmlformats.org/officeDocument/2006/relationships/hyperlink" Target="http://www.dailymail.co.uk/news/article-1286199/David-Cameron-told-Heres-37bn-cuts-started.html" TargetMode="External"/><Relationship Id="rId1" Type="http://schemas.openxmlformats.org/officeDocument/2006/relationships/slideLayout" Target="../slideLayouts/slideLayout4.xml"/><Relationship Id="rId6" Type="http://schemas.openxmlformats.org/officeDocument/2006/relationships/hyperlink" Target="http://www.populuslimited.com/more-4-news-nuclear-deterrent-220207.html" TargetMode="External"/><Relationship Id="rId5" Type="http://schemas.openxmlformats.org/officeDocument/2006/relationships/hyperlink" Target="http://www.yougov.co.uk/extranets/ygarchives/content/pdf/People%20Magazine.pdf" TargetMode="External"/><Relationship Id="rId4" Type="http://schemas.openxmlformats.org/officeDocument/2006/relationships/hyperlink" Target="http://www.icmresearch.co.uk/pdfs/2009_july_guardian_poll.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gmb.org.uk/newsroom/vote-on-trident-welcom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unitetheunion.org/campaigning/events/unite-policy-conference-2014/unite-trident-polic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stuc.org.uk/news/1155/stuc-launch-new-joint-report-trident" TargetMode="External"/><Relationship Id="rId2" Type="http://schemas.openxmlformats.org/officeDocument/2006/relationships/hyperlink" Target="http://www.labourcnd.org.uk/2014/04/scottish-defence-diversification-agen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war-crimes-comparative-table.pdf"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http://www.morningstaronline.co.uk/a-601b-TUC-Congress-2015-Cancelling-Trident-neednt-cost-jobs#.VrnSpfm3yih"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3-eu-west-1.amazonaws.com/manifesto2015/ConservativeManifesto2015.pdf" TargetMode="External"/><Relationship Id="rId2" Type="http://schemas.openxmlformats.org/officeDocument/2006/relationships/hyperlink" Target="http://theconversation.com/fact-check-will-renewing-trident-cost-100-billion-39002" TargetMode="External"/><Relationship Id="rId1" Type="http://schemas.openxmlformats.org/officeDocument/2006/relationships/slideLayout" Target="../slideLayouts/slideLayout4.xml"/><Relationship Id="rId4" Type="http://schemas.openxmlformats.org/officeDocument/2006/relationships/hyperlink" Target="ConservativeManifesto2015%5b1%5d.pd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theguardian.com/uk/trident" TargetMode="External"/><Relationship Id="rId2" Type="http://schemas.openxmlformats.org/officeDocument/2006/relationships/hyperlink" Target="http://www.theguardian.com/politics/labour" TargetMode="External"/><Relationship Id="rId1" Type="http://schemas.openxmlformats.org/officeDocument/2006/relationships/slideLayout" Target="../slideLayouts/slideLayout4.xml"/><Relationship Id="rId4" Type="http://schemas.openxmlformats.org/officeDocument/2006/relationships/hyperlink" Target="http://www.theguardian.com/uk-news/2015/oct/30/corbyn-backs-calls-for-scottish-labour-to-vote-against-trident-renewal"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www.libdems.org.uk/trident"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www.telegraph.co.uk/news/politics/SNP/11368214/Nicola-Sturgeon-Scrapping-Trident-my-red-line-for-propping-up-Labour.html" TargetMode="External"/><Relationship Id="rId2" Type="http://schemas.openxmlformats.org/officeDocument/2006/relationships/hyperlink" Target="http://votesnp.com/docs/manifesto.pdf"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hyperlink" Target="https://www.greenparty.org.uk/assets/files/manifesto/Green_Party_2015_General_Election_Manifesto.pdf"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www.sdlp.ie/issues/election-2015/" TargetMode="External"/><Relationship Id="rId2" Type="http://schemas.openxmlformats.org/officeDocument/2006/relationships/hyperlink" Target="http://www.theguardian.com/uk-news/2016/jan/14/labour-trident-policy-review-completed-ken-livingstone#img-2" TargetMode="External"/><Relationship Id="rId1" Type="http://schemas.openxmlformats.org/officeDocument/2006/relationships/slideLayout" Target="../slideLayouts/slideLayout4.xml"/><Relationship Id="rId5" Type="http://schemas.openxmlformats.org/officeDocument/2006/relationships/hyperlink" Target="http://uup.org/assets/images/uup%20ge%20manifesto.pdf" TargetMode="External"/><Relationship Id="rId4" Type="http://schemas.openxmlformats.org/officeDocument/2006/relationships/hyperlink" Target="http://allianceparty.org/document/manifesto/alliance-2015-westminster-manifesto#documen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icanw.org/"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www.youtube.com/watch?v=ScEyQp69YJU" TargetMode="External"/><Relationship Id="rId2" Type="http://schemas.openxmlformats.org/officeDocument/2006/relationships/hyperlink" Target="http://www.icanw.or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CND/group%20exercise/Trident_and_International_Law.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922114"/>
          </a:xfrm>
        </p:spPr>
        <p:txBody>
          <a:bodyPr>
            <a:noAutofit/>
          </a:bodyPr>
          <a:lstStyle/>
          <a:p>
            <a:r>
              <a:rPr lang="en-GB" sz="3200" dirty="0"/>
              <a:t>Trident presentation</a:t>
            </a:r>
            <a:br>
              <a:rPr lang="en-GB" sz="3200" dirty="0"/>
            </a:br>
            <a:r>
              <a:rPr lang="en-GB" sz="3200" dirty="0"/>
              <a:t>Mid Somerset CND &amp; Peace group</a:t>
            </a:r>
          </a:p>
        </p:txBody>
      </p:sp>
      <p:graphicFrame>
        <p:nvGraphicFramePr>
          <p:cNvPr id="4" name="Table 3"/>
          <p:cNvGraphicFramePr>
            <a:graphicFrameLocks noGrp="1"/>
          </p:cNvGraphicFramePr>
          <p:nvPr>
            <p:extLst>
              <p:ext uri="{D42A27DB-BD31-4B8C-83A1-F6EECF244321}">
                <p14:modId xmlns:p14="http://schemas.microsoft.com/office/powerpoint/2010/main" val="3491813216"/>
              </p:ext>
            </p:extLst>
          </p:nvPr>
        </p:nvGraphicFramePr>
        <p:xfrm>
          <a:off x="483060" y="1484784"/>
          <a:ext cx="8435280" cy="448056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3060583048"/>
                    </a:ext>
                  </a:extLst>
                </a:gridCol>
                <a:gridCol w="1080120">
                  <a:extLst>
                    <a:ext uri="{9D8B030D-6E8A-4147-A177-3AD203B41FA5}">
                      <a16:colId xmlns:a16="http://schemas.microsoft.com/office/drawing/2014/main" val="2658747304"/>
                    </a:ext>
                  </a:extLst>
                </a:gridCol>
                <a:gridCol w="792088">
                  <a:extLst>
                    <a:ext uri="{9D8B030D-6E8A-4147-A177-3AD203B41FA5}">
                      <a16:colId xmlns:a16="http://schemas.microsoft.com/office/drawing/2014/main" val="3171173845"/>
                    </a:ext>
                  </a:extLst>
                </a:gridCol>
                <a:gridCol w="2592288">
                  <a:extLst>
                    <a:ext uri="{9D8B030D-6E8A-4147-A177-3AD203B41FA5}">
                      <a16:colId xmlns:a16="http://schemas.microsoft.com/office/drawing/2014/main" val="2628523025"/>
                    </a:ext>
                  </a:extLst>
                </a:gridCol>
                <a:gridCol w="1306488">
                  <a:extLst>
                    <a:ext uri="{9D8B030D-6E8A-4147-A177-3AD203B41FA5}">
                      <a16:colId xmlns:a16="http://schemas.microsoft.com/office/drawing/2014/main" val="2761337408"/>
                    </a:ext>
                  </a:extLst>
                </a:gridCol>
              </a:tblGrid>
              <a:tr h="360000">
                <a:tc>
                  <a:txBody>
                    <a:bodyPr/>
                    <a:lstStyle/>
                    <a:p>
                      <a:r>
                        <a:rPr lang="en-GB" dirty="0"/>
                        <a:t>Index</a:t>
                      </a:r>
                    </a:p>
                  </a:txBody>
                  <a:tcPr/>
                </a:tc>
                <a:tc>
                  <a:txBody>
                    <a:bodyPr/>
                    <a:lstStyle/>
                    <a:p>
                      <a:pPr algn="ctr"/>
                      <a:r>
                        <a:rPr lang="en-GB" dirty="0"/>
                        <a:t>Slide</a:t>
                      </a:r>
                      <a:r>
                        <a:rPr lang="en-GB" baseline="0" dirty="0"/>
                        <a:t> no</a:t>
                      </a:r>
                      <a:endParaRPr lang="en-GB" dirty="0"/>
                    </a:p>
                  </a:txBody>
                  <a:tcPr/>
                </a:tc>
                <a:tc>
                  <a:txBody>
                    <a:bodyPr/>
                    <a:lstStyle/>
                    <a:p>
                      <a:endParaRPr lang="en-GB" dirty="0"/>
                    </a:p>
                  </a:txBody>
                  <a:tcPr>
                    <a:solidFill>
                      <a:schemeClr val="bg2">
                        <a:lumMod val="75000"/>
                      </a:schemeClr>
                    </a:solidFill>
                  </a:tcPr>
                </a:tc>
                <a:tc>
                  <a:txBody>
                    <a:bodyPr/>
                    <a:lstStyle/>
                    <a:p>
                      <a:r>
                        <a:rPr lang="en-GB" dirty="0"/>
                        <a:t>Index</a:t>
                      </a:r>
                    </a:p>
                  </a:txBody>
                  <a:tcPr/>
                </a:tc>
                <a:tc>
                  <a:txBody>
                    <a:bodyPr/>
                    <a:lstStyle/>
                    <a:p>
                      <a:pPr algn="ctr"/>
                      <a:r>
                        <a:rPr lang="en-GB" dirty="0"/>
                        <a:t>Slide</a:t>
                      </a:r>
                      <a:r>
                        <a:rPr lang="en-GB" baseline="0" dirty="0"/>
                        <a:t> no</a:t>
                      </a:r>
                      <a:endParaRPr lang="en-GB" dirty="0"/>
                    </a:p>
                  </a:txBody>
                  <a:tcPr/>
                </a:tc>
                <a:extLst>
                  <a:ext uri="{0D108BD9-81ED-4DB2-BD59-A6C34878D82A}">
                    <a16:rowId xmlns:a16="http://schemas.microsoft.com/office/drawing/2014/main" val="1432707294"/>
                  </a:ext>
                </a:extLst>
              </a:tr>
              <a:tr h="360000">
                <a:tc>
                  <a:txBody>
                    <a:bodyPr/>
                    <a:lstStyle/>
                    <a:p>
                      <a:r>
                        <a:rPr lang="en-GB" dirty="0"/>
                        <a:t>What is Trident</a:t>
                      </a:r>
                    </a:p>
                  </a:txBody>
                  <a:tcPr/>
                </a:tc>
                <a:tc>
                  <a:txBody>
                    <a:bodyPr/>
                    <a:lstStyle/>
                    <a:p>
                      <a:pPr algn="ctr"/>
                      <a:r>
                        <a:rPr lang="en-GB" dirty="0">
                          <a:hlinkClick r:id="rId2" action="ppaction://hlinksldjump"/>
                        </a:rPr>
                        <a:t>3</a:t>
                      </a:r>
                      <a:endParaRPr lang="en-GB" dirty="0"/>
                    </a:p>
                    <a:p>
                      <a:pPr algn="ctr"/>
                      <a:endParaRPr lang="en-GB" dirty="0"/>
                    </a:p>
                  </a:txBody>
                  <a:tcPr/>
                </a:tc>
                <a:tc>
                  <a:txBody>
                    <a:bodyPr/>
                    <a:lstStyle/>
                    <a:p>
                      <a:endParaRPr lang="en-GB" dirty="0"/>
                    </a:p>
                  </a:txBody>
                  <a:tcPr>
                    <a:solidFill>
                      <a:schemeClr val="bg2">
                        <a:lumMod val="75000"/>
                      </a:schemeClr>
                    </a:solidFill>
                  </a:tcPr>
                </a:tc>
                <a:tc>
                  <a:txBody>
                    <a:bodyPr/>
                    <a:lstStyle/>
                    <a:p>
                      <a:r>
                        <a:rPr lang="en-GB" dirty="0"/>
                        <a:t>Arms</a:t>
                      </a:r>
                      <a:r>
                        <a:rPr lang="en-GB" baseline="0" dirty="0"/>
                        <a:t> Industry</a:t>
                      </a:r>
                      <a:endParaRPr lang="en-GB" dirty="0"/>
                    </a:p>
                  </a:txBody>
                  <a:tcPr/>
                </a:tc>
                <a:tc>
                  <a:txBody>
                    <a:bodyPr/>
                    <a:lstStyle/>
                    <a:p>
                      <a:pPr algn="ctr"/>
                      <a:r>
                        <a:rPr lang="en-GB" dirty="0">
                          <a:hlinkClick r:id="rId3" action="ppaction://hlinksldjump"/>
                        </a:rPr>
                        <a:t>32</a:t>
                      </a:r>
                      <a:endParaRPr lang="en-GB" dirty="0"/>
                    </a:p>
                  </a:txBody>
                  <a:tcPr/>
                </a:tc>
                <a:extLst>
                  <a:ext uri="{0D108BD9-81ED-4DB2-BD59-A6C34878D82A}">
                    <a16:rowId xmlns:a16="http://schemas.microsoft.com/office/drawing/2014/main" val="645266047"/>
                  </a:ext>
                </a:extLst>
              </a:tr>
              <a:tr h="360000">
                <a:tc>
                  <a:txBody>
                    <a:bodyPr/>
                    <a:lstStyle/>
                    <a:p>
                      <a:r>
                        <a:rPr lang="en-GB" dirty="0"/>
                        <a:t>Cost of Trident</a:t>
                      </a:r>
                    </a:p>
                  </a:txBody>
                  <a:tcPr/>
                </a:tc>
                <a:tc>
                  <a:txBody>
                    <a:bodyPr/>
                    <a:lstStyle/>
                    <a:p>
                      <a:pPr algn="ctr"/>
                      <a:r>
                        <a:rPr lang="en-GB" dirty="0">
                          <a:hlinkClick r:id="rId3" action="ppaction://hlinksldjump"/>
                        </a:rPr>
                        <a:t>6</a:t>
                      </a:r>
                      <a:endParaRPr lang="en-GB" dirty="0"/>
                    </a:p>
                  </a:txBody>
                  <a:tcPr/>
                </a:tc>
                <a:tc>
                  <a:txBody>
                    <a:bodyPr/>
                    <a:lstStyle/>
                    <a:p>
                      <a:endParaRPr lang="en-GB" dirty="0"/>
                    </a:p>
                  </a:txBody>
                  <a:tcPr>
                    <a:solidFill>
                      <a:schemeClr val="bg2">
                        <a:lumMod val="75000"/>
                      </a:schemeClr>
                    </a:solidFill>
                  </a:tcPr>
                </a:tc>
                <a:tc>
                  <a:txBody>
                    <a:bodyPr/>
                    <a:lstStyle/>
                    <a:p>
                      <a:r>
                        <a:rPr lang="en-GB" dirty="0"/>
                        <a:t>Opinion polls</a:t>
                      </a:r>
                    </a:p>
                  </a:txBody>
                  <a:tcPr/>
                </a:tc>
                <a:tc>
                  <a:txBody>
                    <a:bodyPr/>
                    <a:lstStyle/>
                    <a:p>
                      <a:pPr algn="ctr"/>
                      <a:r>
                        <a:rPr lang="en-GB" dirty="0">
                          <a:hlinkClick r:id="rId4" action="ppaction://hlinksldjump"/>
                        </a:rPr>
                        <a:t>40</a:t>
                      </a:r>
                      <a:endParaRPr lang="en-GB" dirty="0"/>
                    </a:p>
                    <a:p>
                      <a:pPr algn="ctr"/>
                      <a:endParaRPr lang="en-GB" dirty="0"/>
                    </a:p>
                  </a:txBody>
                  <a:tcPr/>
                </a:tc>
                <a:extLst>
                  <a:ext uri="{0D108BD9-81ED-4DB2-BD59-A6C34878D82A}">
                    <a16:rowId xmlns:a16="http://schemas.microsoft.com/office/drawing/2014/main" val="2338052211"/>
                  </a:ext>
                </a:extLst>
              </a:tr>
              <a:tr h="360000">
                <a:tc>
                  <a:txBody>
                    <a:bodyPr/>
                    <a:lstStyle/>
                    <a:p>
                      <a:r>
                        <a:rPr lang="en-GB" dirty="0"/>
                        <a:t>Why do we have Trident</a:t>
                      </a:r>
                    </a:p>
                  </a:txBody>
                  <a:tcPr/>
                </a:tc>
                <a:tc>
                  <a:txBody>
                    <a:bodyPr/>
                    <a:lstStyle/>
                    <a:p>
                      <a:pPr algn="ctr"/>
                      <a:r>
                        <a:rPr lang="en-GB" dirty="0">
                          <a:hlinkClick r:id="rId5" action="ppaction://hlinksldjump"/>
                        </a:rPr>
                        <a:t>7</a:t>
                      </a:r>
                      <a:endParaRPr lang="en-GB" dirty="0"/>
                    </a:p>
                    <a:p>
                      <a:pPr algn="ctr"/>
                      <a:endParaRPr lang="en-GB" dirty="0"/>
                    </a:p>
                  </a:txBody>
                  <a:tcPr/>
                </a:tc>
                <a:tc>
                  <a:txBody>
                    <a:bodyPr/>
                    <a:lstStyle/>
                    <a:p>
                      <a:endParaRPr lang="en-GB" dirty="0"/>
                    </a:p>
                  </a:txBody>
                  <a:tcPr>
                    <a:solidFill>
                      <a:schemeClr val="bg2">
                        <a:lumMod val="75000"/>
                      </a:schemeClr>
                    </a:solidFill>
                  </a:tcPr>
                </a:tc>
                <a:tc>
                  <a:txBody>
                    <a:bodyPr/>
                    <a:lstStyle/>
                    <a:p>
                      <a:r>
                        <a:rPr lang="en-GB" dirty="0"/>
                        <a:t>Trade Unions</a:t>
                      </a:r>
                    </a:p>
                  </a:txBody>
                  <a:tcPr/>
                </a:tc>
                <a:tc>
                  <a:txBody>
                    <a:bodyPr/>
                    <a:lstStyle/>
                    <a:p>
                      <a:pPr algn="ctr"/>
                      <a:r>
                        <a:rPr lang="en-GB" dirty="0">
                          <a:hlinkClick r:id="rId6" action="ppaction://hlinksldjump"/>
                        </a:rPr>
                        <a:t>41</a:t>
                      </a:r>
                      <a:endParaRPr lang="en-GB" dirty="0"/>
                    </a:p>
                  </a:txBody>
                  <a:tcPr/>
                </a:tc>
                <a:extLst>
                  <a:ext uri="{0D108BD9-81ED-4DB2-BD59-A6C34878D82A}">
                    <a16:rowId xmlns:a16="http://schemas.microsoft.com/office/drawing/2014/main" val="3186030140"/>
                  </a:ext>
                </a:extLst>
              </a:tr>
              <a:tr h="360000">
                <a:tc>
                  <a:txBody>
                    <a:bodyPr/>
                    <a:lstStyle/>
                    <a:p>
                      <a:r>
                        <a:rPr lang="en-GB" dirty="0"/>
                        <a:t>Cameron</a:t>
                      </a:r>
                    </a:p>
                  </a:txBody>
                  <a:tcPr/>
                </a:tc>
                <a:tc>
                  <a:txBody>
                    <a:bodyPr/>
                    <a:lstStyle/>
                    <a:p>
                      <a:pPr algn="ctr"/>
                      <a:r>
                        <a:rPr lang="en-GB" dirty="0">
                          <a:hlinkClick r:id="rId7" action="ppaction://hlinksldjump"/>
                        </a:rPr>
                        <a:t>8</a:t>
                      </a:r>
                      <a:endParaRPr lang="en-GB" dirty="0"/>
                    </a:p>
                  </a:txBody>
                  <a:tcPr/>
                </a:tc>
                <a:tc>
                  <a:txBody>
                    <a:bodyPr/>
                    <a:lstStyle/>
                    <a:p>
                      <a:endParaRPr lang="en-GB" dirty="0"/>
                    </a:p>
                  </a:txBody>
                  <a:tcPr>
                    <a:solidFill>
                      <a:schemeClr val="bg2">
                        <a:lumMod val="75000"/>
                      </a:schemeClr>
                    </a:solidFill>
                  </a:tcPr>
                </a:tc>
                <a:tc>
                  <a:txBody>
                    <a:bodyPr/>
                    <a:lstStyle/>
                    <a:p>
                      <a:r>
                        <a:rPr lang="en-GB" dirty="0"/>
                        <a:t>Political parties</a:t>
                      </a:r>
                    </a:p>
                  </a:txBody>
                  <a:tcPr/>
                </a:tc>
                <a:tc>
                  <a:txBody>
                    <a:bodyPr/>
                    <a:lstStyle/>
                    <a:p>
                      <a:pPr algn="ctr"/>
                      <a:r>
                        <a:rPr lang="en-GB" dirty="0">
                          <a:hlinkClick r:id="rId8" action="ppaction://hlinksldjump"/>
                        </a:rPr>
                        <a:t>48</a:t>
                      </a:r>
                      <a:endParaRPr lang="en-GB" dirty="0"/>
                    </a:p>
                  </a:txBody>
                  <a:tcPr/>
                </a:tc>
                <a:extLst>
                  <a:ext uri="{0D108BD9-81ED-4DB2-BD59-A6C34878D82A}">
                    <a16:rowId xmlns:a16="http://schemas.microsoft.com/office/drawing/2014/main" val="2898377321"/>
                  </a:ext>
                </a:extLst>
              </a:tr>
              <a:tr h="360000">
                <a:tc>
                  <a:txBody>
                    <a:bodyPr/>
                    <a:lstStyle/>
                    <a:p>
                      <a:r>
                        <a:rPr lang="en-GB" dirty="0" err="1"/>
                        <a:t>Govt</a:t>
                      </a:r>
                      <a:r>
                        <a:rPr lang="en-GB" dirty="0"/>
                        <a:t> policies</a:t>
                      </a:r>
                    </a:p>
                  </a:txBody>
                  <a:tcPr/>
                </a:tc>
                <a:tc>
                  <a:txBody>
                    <a:bodyPr/>
                    <a:lstStyle/>
                    <a:p>
                      <a:pPr algn="ctr"/>
                      <a:r>
                        <a:rPr lang="en-GB" dirty="0">
                          <a:hlinkClick r:id="rId9" action="ppaction://hlinksldjump"/>
                        </a:rPr>
                        <a:t>9</a:t>
                      </a:r>
                      <a:endParaRPr lang="en-GB" dirty="0"/>
                    </a:p>
                  </a:txBody>
                  <a:tcPr/>
                </a:tc>
                <a:tc>
                  <a:txBody>
                    <a:bodyPr/>
                    <a:lstStyle/>
                    <a:p>
                      <a:endParaRPr lang="en-GB" dirty="0"/>
                    </a:p>
                  </a:txBody>
                  <a:tcPr>
                    <a:solidFill>
                      <a:schemeClr val="bg2">
                        <a:lumMod val="75000"/>
                      </a:schemeClr>
                    </a:solidFill>
                  </a:tcPr>
                </a:tc>
                <a:tc>
                  <a:txBody>
                    <a:bodyPr/>
                    <a:lstStyle/>
                    <a:p>
                      <a:r>
                        <a:rPr lang="en-GB" dirty="0"/>
                        <a:t>Jobs v Trident</a:t>
                      </a:r>
                    </a:p>
                  </a:txBody>
                  <a:tcPr/>
                </a:tc>
                <a:tc>
                  <a:txBody>
                    <a:bodyPr/>
                    <a:lstStyle/>
                    <a:p>
                      <a:pPr algn="ctr"/>
                      <a:r>
                        <a:rPr lang="en-GB" dirty="0">
                          <a:hlinkClick r:id="rId10" action="ppaction://hlinksldjump"/>
                        </a:rPr>
                        <a:t>56</a:t>
                      </a:r>
                      <a:endParaRPr lang="en-GB" dirty="0"/>
                    </a:p>
                  </a:txBody>
                  <a:tcPr/>
                </a:tc>
                <a:extLst>
                  <a:ext uri="{0D108BD9-81ED-4DB2-BD59-A6C34878D82A}">
                    <a16:rowId xmlns:a16="http://schemas.microsoft.com/office/drawing/2014/main" val="3628268595"/>
                  </a:ext>
                </a:extLst>
              </a:tr>
              <a:tr h="360000">
                <a:tc>
                  <a:txBody>
                    <a:bodyPr/>
                    <a:lstStyle/>
                    <a:p>
                      <a:r>
                        <a:rPr lang="en-GB" dirty="0"/>
                        <a:t>Who owns Trident</a:t>
                      </a:r>
                    </a:p>
                  </a:txBody>
                  <a:tcPr/>
                </a:tc>
                <a:tc>
                  <a:txBody>
                    <a:bodyPr/>
                    <a:lstStyle/>
                    <a:p>
                      <a:pPr algn="ctr"/>
                      <a:r>
                        <a:rPr lang="en-GB" dirty="0">
                          <a:hlinkClick r:id="rId11" action="ppaction://hlinksldjump"/>
                        </a:rPr>
                        <a:t>12</a:t>
                      </a:r>
                      <a:endParaRPr lang="en-GB" dirty="0"/>
                    </a:p>
                  </a:txBody>
                  <a:tcPr/>
                </a:tc>
                <a:tc>
                  <a:txBody>
                    <a:bodyPr/>
                    <a:lstStyle/>
                    <a:p>
                      <a:endParaRPr lang="en-GB" dirty="0"/>
                    </a:p>
                  </a:txBody>
                  <a:tcPr>
                    <a:solidFill>
                      <a:schemeClr val="bg2">
                        <a:lumMod val="75000"/>
                      </a:schemeClr>
                    </a:solidFill>
                  </a:tcPr>
                </a:tc>
                <a:tc>
                  <a:txBody>
                    <a:bodyPr/>
                    <a:lstStyle/>
                    <a:p>
                      <a:r>
                        <a:rPr lang="en-GB" dirty="0"/>
                        <a:t>Dangers</a:t>
                      </a:r>
                      <a:r>
                        <a:rPr lang="en-GB" baseline="0" dirty="0"/>
                        <a:t> of having Trident</a:t>
                      </a:r>
                      <a:endParaRPr lang="en-GB" dirty="0"/>
                    </a:p>
                  </a:txBody>
                  <a:tcPr/>
                </a:tc>
                <a:tc>
                  <a:txBody>
                    <a:bodyPr/>
                    <a:lstStyle/>
                    <a:p>
                      <a:pPr algn="ctr"/>
                      <a:r>
                        <a:rPr lang="en-GB" dirty="0">
                          <a:hlinkClick r:id="rId12" action="ppaction://hlinksldjump"/>
                        </a:rPr>
                        <a:t>67</a:t>
                      </a:r>
                      <a:endParaRPr lang="en-GB" dirty="0"/>
                    </a:p>
                  </a:txBody>
                  <a:tcPr/>
                </a:tc>
                <a:extLst>
                  <a:ext uri="{0D108BD9-81ED-4DB2-BD59-A6C34878D82A}">
                    <a16:rowId xmlns:a16="http://schemas.microsoft.com/office/drawing/2014/main" val="2628689942"/>
                  </a:ext>
                </a:extLst>
              </a:tr>
              <a:tr h="360000">
                <a:tc>
                  <a:txBody>
                    <a:bodyPr/>
                    <a:lstStyle/>
                    <a:p>
                      <a:r>
                        <a:rPr lang="en-GB" dirty="0"/>
                        <a:t>Another way</a:t>
                      </a:r>
                    </a:p>
                  </a:txBody>
                  <a:tcPr/>
                </a:tc>
                <a:tc>
                  <a:txBody>
                    <a:bodyPr/>
                    <a:lstStyle/>
                    <a:p>
                      <a:pPr algn="ctr"/>
                      <a:r>
                        <a:rPr lang="en-GB" dirty="0">
                          <a:hlinkClick r:id="rId13" action="ppaction://hlinksldjump"/>
                        </a:rPr>
                        <a:t>15</a:t>
                      </a:r>
                      <a:endParaRPr lang="en-GB" dirty="0"/>
                    </a:p>
                  </a:txBody>
                  <a:tcPr/>
                </a:tc>
                <a:tc>
                  <a:txBody>
                    <a:bodyPr/>
                    <a:lstStyle/>
                    <a:p>
                      <a:endParaRPr lang="en-GB" dirty="0"/>
                    </a:p>
                  </a:txBody>
                  <a:tcPr>
                    <a:solidFill>
                      <a:schemeClr val="bg2">
                        <a:lumMod val="75000"/>
                      </a:schemeClr>
                    </a:solidFill>
                  </a:tcPr>
                </a:tc>
                <a:tc>
                  <a:txBody>
                    <a:bodyPr/>
                    <a:lstStyle/>
                    <a:p>
                      <a:r>
                        <a:rPr lang="en-GB" dirty="0"/>
                        <a:t>Is it a deterrent</a:t>
                      </a:r>
                    </a:p>
                  </a:txBody>
                  <a:tcPr/>
                </a:tc>
                <a:tc>
                  <a:txBody>
                    <a:bodyPr/>
                    <a:lstStyle/>
                    <a:p>
                      <a:pPr algn="ctr"/>
                      <a:r>
                        <a:rPr lang="en-GB" dirty="0">
                          <a:hlinkClick r:id="rId14" action="ppaction://hlinksldjump"/>
                        </a:rPr>
                        <a:t>69</a:t>
                      </a:r>
                      <a:endParaRPr lang="en-GB" dirty="0"/>
                    </a:p>
                  </a:txBody>
                  <a:tcPr/>
                </a:tc>
                <a:extLst>
                  <a:ext uri="{0D108BD9-81ED-4DB2-BD59-A6C34878D82A}">
                    <a16:rowId xmlns:a16="http://schemas.microsoft.com/office/drawing/2014/main" val="2023863354"/>
                  </a:ext>
                </a:extLst>
              </a:tr>
              <a:tr h="360000">
                <a:tc>
                  <a:txBody>
                    <a:bodyPr/>
                    <a:lstStyle/>
                    <a:p>
                      <a:r>
                        <a:rPr lang="en-GB" dirty="0"/>
                        <a:t>Non proliferation treaty</a:t>
                      </a:r>
                    </a:p>
                  </a:txBody>
                  <a:tcPr/>
                </a:tc>
                <a:tc>
                  <a:txBody>
                    <a:bodyPr/>
                    <a:lstStyle/>
                    <a:p>
                      <a:pPr algn="ctr"/>
                      <a:r>
                        <a:rPr lang="en-GB" dirty="0">
                          <a:hlinkClick r:id="rId15" action="ppaction://hlinksldjump"/>
                        </a:rPr>
                        <a:t>20</a:t>
                      </a:r>
                      <a:endParaRPr lang="en-GB" dirty="0"/>
                    </a:p>
                  </a:txBody>
                  <a:tcPr/>
                </a:tc>
                <a:tc>
                  <a:txBody>
                    <a:bodyPr/>
                    <a:lstStyle/>
                    <a:p>
                      <a:endParaRPr lang="en-GB" dirty="0"/>
                    </a:p>
                  </a:txBody>
                  <a:tcPr>
                    <a:solidFill>
                      <a:schemeClr val="bg2">
                        <a:lumMod val="75000"/>
                      </a:schemeClr>
                    </a:solidFill>
                  </a:tcPr>
                </a:tc>
                <a:tc>
                  <a:txBody>
                    <a:bodyPr/>
                    <a:lstStyle/>
                    <a:p>
                      <a:r>
                        <a:rPr lang="en-GB" dirty="0"/>
                        <a:t>ICAN</a:t>
                      </a:r>
                    </a:p>
                  </a:txBody>
                  <a:tcPr/>
                </a:tc>
                <a:tc>
                  <a:txBody>
                    <a:bodyPr/>
                    <a:lstStyle/>
                    <a:p>
                      <a:pPr algn="ctr"/>
                      <a:r>
                        <a:rPr lang="en-GB" dirty="0">
                          <a:hlinkClick r:id="rId16" action="ppaction://hlinksldjump"/>
                        </a:rPr>
                        <a:t>74</a:t>
                      </a:r>
                      <a:endParaRPr lang="en-GB" dirty="0"/>
                    </a:p>
                  </a:txBody>
                  <a:tcPr/>
                </a:tc>
                <a:extLst>
                  <a:ext uri="{0D108BD9-81ED-4DB2-BD59-A6C34878D82A}">
                    <a16:rowId xmlns:a16="http://schemas.microsoft.com/office/drawing/2014/main" val="814661212"/>
                  </a:ext>
                </a:extLst>
              </a:tr>
              <a:tr h="360000">
                <a:tc>
                  <a:txBody>
                    <a:bodyPr/>
                    <a:lstStyle/>
                    <a:p>
                      <a:r>
                        <a:rPr lang="en-GB" dirty="0"/>
                        <a:t>Legality</a:t>
                      </a:r>
                    </a:p>
                  </a:txBody>
                  <a:tcPr/>
                </a:tc>
                <a:tc>
                  <a:txBody>
                    <a:bodyPr/>
                    <a:lstStyle/>
                    <a:p>
                      <a:pPr algn="ctr"/>
                      <a:r>
                        <a:rPr lang="en-GB" dirty="0">
                          <a:hlinkClick r:id="rId17" action="ppaction://hlinksldjump"/>
                        </a:rPr>
                        <a:t>28</a:t>
                      </a:r>
                      <a:endParaRPr lang="en-GB" dirty="0"/>
                    </a:p>
                  </a:txBody>
                  <a:tcPr/>
                </a:tc>
                <a:tc>
                  <a:txBody>
                    <a:bodyPr/>
                    <a:lstStyle/>
                    <a:p>
                      <a:endParaRPr lang="en-GB" dirty="0"/>
                    </a:p>
                  </a:txBody>
                  <a:tcPr>
                    <a:solidFill>
                      <a:schemeClr val="bg2">
                        <a:lumMod val="75000"/>
                      </a:schemeClr>
                    </a:solidFill>
                  </a:tcPr>
                </a:tc>
                <a:tc>
                  <a:txBody>
                    <a:bodyPr/>
                    <a:lstStyle/>
                    <a:p>
                      <a:endParaRPr lang="en-GB"/>
                    </a:p>
                  </a:txBody>
                  <a:tcPr/>
                </a:tc>
                <a:tc>
                  <a:txBody>
                    <a:bodyPr/>
                    <a:lstStyle/>
                    <a:p>
                      <a:pPr algn="ctr"/>
                      <a:endParaRPr lang="en-GB" dirty="0"/>
                    </a:p>
                  </a:txBody>
                  <a:tcPr/>
                </a:tc>
                <a:extLst>
                  <a:ext uri="{0D108BD9-81ED-4DB2-BD59-A6C34878D82A}">
                    <a16:rowId xmlns:a16="http://schemas.microsoft.com/office/drawing/2014/main" val="2097076791"/>
                  </a:ext>
                </a:extLst>
              </a:tr>
            </a:tbl>
          </a:graphicData>
        </a:graphic>
      </p:graphicFrame>
    </p:spTree>
    <p:extLst>
      <p:ext uri="{BB962C8B-B14F-4D97-AF65-F5344CB8AC3E}">
        <p14:creationId xmlns:p14="http://schemas.microsoft.com/office/powerpoint/2010/main" val="137310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344816" cy="5139869"/>
          </a:xfrm>
          <a:prstGeom prst="rect">
            <a:avLst/>
          </a:prstGeom>
          <a:noFill/>
        </p:spPr>
        <p:txBody>
          <a:bodyPr wrap="square" rtlCol="0">
            <a:spAutoFit/>
          </a:bodyPr>
          <a:lstStyle/>
          <a:p>
            <a:endParaRPr lang="en-GB" i="1" dirty="0">
              <a:solidFill>
                <a:srgbClr val="FFFF00"/>
              </a:solidFill>
            </a:endParaRPr>
          </a:p>
          <a:p>
            <a:r>
              <a:rPr lang="en-GB" sz="4000" b="1" i="1" dirty="0">
                <a:solidFill>
                  <a:srgbClr val="FFFF00"/>
                </a:solidFill>
              </a:rPr>
              <a:t>Legality ?</a:t>
            </a:r>
          </a:p>
          <a:p>
            <a:endParaRPr lang="en-GB" i="1" dirty="0">
              <a:solidFill>
                <a:srgbClr val="FFFF00"/>
              </a:solidFill>
            </a:endParaRPr>
          </a:p>
          <a:p>
            <a:r>
              <a:rPr lang="en-GB" i="1" dirty="0">
                <a:solidFill>
                  <a:srgbClr val="FFFF00"/>
                </a:solidFill>
              </a:rPr>
              <a:t>The US-UK Mutual Defence Agreement includes an agreement to exchange classified information to develop their respective nuclear weapon systems . This agreement is renewed every ten years, most recently in 2004.</a:t>
            </a:r>
          </a:p>
          <a:p>
            <a:endParaRPr lang="en-GB" i="1" dirty="0">
              <a:solidFill>
                <a:srgbClr val="FFFF00"/>
              </a:solidFill>
            </a:endParaRPr>
          </a:p>
          <a:p>
            <a:r>
              <a:rPr lang="en-GB" i="1" dirty="0">
                <a:solidFill>
                  <a:srgbClr val="FFFF00"/>
                </a:solidFill>
              </a:rPr>
              <a:t>At the time </a:t>
            </a:r>
            <a:r>
              <a:rPr lang="en-GB" dirty="0">
                <a:solidFill>
                  <a:srgbClr val="FFFF00"/>
                </a:solidFill>
              </a:rPr>
              <a:t>of </a:t>
            </a:r>
            <a:r>
              <a:rPr lang="en-GB" i="1" dirty="0">
                <a:solidFill>
                  <a:srgbClr val="FFFF00"/>
                </a:solidFill>
              </a:rPr>
              <a:t>the latest agreement, an Early Day Motion was laid down in the House </a:t>
            </a:r>
            <a:r>
              <a:rPr lang="en-GB" dirty="0">
                <a:solidFill>
                  <a:srgbClr val="FFFF00"/>
                </a:solidFill>
              </a:rPr>
              <a:t>of </a:t>
            </a:r>
            <a:r>
              <a:rPr lang="en-GB" i="1" dirty="0">
                <a:solidFill>
                  <a:srgbClr val="FFFF00"/>
                </a:solidFill>
              </a:rPr>
              <a:t>Commons stating that </a:t>
            </a:r>
          </a:p>
          <a:p>
            <a:endParaRPr lang="en-GB" i="1" dirty="0">
              <a:solidFill>
                <a:srgbClr val="FFFF00"/>
              </a:solidFill>
            </a:endParaRPr>
          </a:p>
          <a:p>
            <a:r>
              <a:rPr lang="en-GB" i="1" dirty="0">
                <a:solidFill>
                  <a:srgbClr val="FFFF00"/>
                </a:solidFill>
              </a:rPr>
              <a:t>the extension </a:t>
            </a:r>
            <a:r>
              <a:rPr lang="en-GB" dirty="0">
                <a:solidFill>
                  <a:srgbClr val="FFFF00"/>
                </a:solidFill>
              </a:rPr>
              <a:t>of </a:t>
            </a:r>
            <a:r>
              <a:rPr lang="en-GB" i="1" dirty="0">
                <a:solidFill>
                  <a:srgbClr val="FFFF00"/>
                </a:solidFill>
              </a:rPr>
              <a:t>the treaty 'undermines' UK and US commitments to the nuclear Non-Proliferation Treaty, </a:t>
            </a:r>
            <a:r>
              <a:rPr lang="en-GB" dirty="0">
                <a:solidFill>
                  <a:srgbClr val="FFFF00"/>
                </a:solidFill>
              </a:rPr>
              <a:t>as </a:t>
            </a:r>
            <a:r>
              <a:rPr lang="en-GB" i="1" dirty="0">
                <a:solidFill>
                  <a:srgbClr val="FFFF00"/>
                </a:solidFill>
              </a:rPr>
              <a:t>its signatories are expected not to transfer any nuclear weapons or explosive devices. The government recently confirmed UK and US officials routinely share information on their respective nuclear weapons systems </a:t>
            </a:r>
            <a:r>
              <a:rPr lang="en-GB" dirty="0">
                <a:solidFill>
                  <a:srgbClr val="FFFF00"/>
                </a:solidFill>
              </a:rPr>
              <a:t>as </a:t>
            </a:r>
            <a:r>
              <a:rPr lang="en-GB" i="1" dirty="0">
                <a:solidFill>
                  <a:srgbClr val="FFFF00"/>
                </a:solidFill>
              </a:rPr>
              <a:t>part </a:t>
            </a:r>
            <a:r>
              <a:rPr lang="en-GB" dirty="0">
                <a:solidFill>
                  <a:srgbClr val="FFFF00"/>
                </a:solidFill>
              </a:rPr>
              <a:t>of </a:t>
            </a:r>
            <a:r>
              <a:rPr lang="en-GB" i="1" dirty="0">
                <a:solidFill>
                  <a:srgbClr val="FFFF00"/>
                </a:solidFill>
              </a:rPr>
              <a:t>the treaty renewal process. </a:t>
            </a:r>
            <a:r>
              <a:rPr lang="en-GB" u="sng" dirty="0">
                <a:solidFill>
                  <a:srgbClr val="FFFF00"/>
                </a:solidFill>
              </a:rPr>
              <a:t> </a:t>
            </a:r>
          </a:p>
          <a:p>
            <a:endParaRPr lang="en-GB" u="sng" dirty="0">
              <a:solidFill>
                <a:srgbClr val="FFFF00"/>
              </a:solidFill>
            </a:endParaRPr>
          </a:p>
          <a:p>
            <a:endParaRPr lang="en-GB" dirty="0"/>
          </a:p>
        </p:txBody>
      </p:sp>
    </p:spTree>
    <p:extLst>
      <p:ext uri="{BB962C8B-B14F-4D97-AF65-F5344CB8AC3E}">
        <p14:creationId xmlns:p14="http://schemas.microsoft.com/office/powerpoint/2010/main" val="203467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416824" cy="2893100"/>
          </a:xfrm>
          <a:prstGeom prst="rect">
            <a:avLst/>
          </a:prstGeom>
        </p:spPr>
        <p:txBody>
          <a:bodyPr wrap="square">
            <a:spAutoFit/>
          </a:bodyPr>
          <a:lstStyle/>
          <a:p>
            <a:r>
              <a:rPr lang="en-GB" sz="2000" b="1" dirty="0">
                <a:solidFill>
                  <a:srgbClr val="FFFF00"/>
                </a:solidFill>
              </a:rPr>
              <a:t>Replacing Trident would be in violation of the terms of the NPT</a:t>
            </a:r>
            <a:r>
              <a:rPr lang="en-GB" dirty="0">
                <a:solidFill>
                  <a:srgbClr val="FFFF00"/>
                </a:solidFill>
              </a:rPr>
              <a:t>, </a:t>
            </a:r>
          </a:p>
          <a:p>
            <a:endParaRPr lang="en-GB" dirty="0">
              <a:solidFill>
                <a:srgbClr val="FFFF00"/>
              </a:solidFill>
            </a:endParaRPr>
          </a:p>
          <a:p>
            <a:r>
              <a:rPr lang="en-GB" dirty="0">
                <a:solidFill>
                  <a:srgbClr val="FFFF00"/>
                </a:solidFill>
              </a:rPr>
              <a:t>yet the UK government seems determined to pursue this option. £3.9 billion will be spent on the programme even' before a final decision on replacement is taken in 2016. </a:t>
            </a:r>
          </a:p>
          <a:p>
            <a:endParaRPr lang="en-GB" dirty="0">
              <a:solidFill>
                <a:srgbClr val="FFFF00"/>
              </a:solidFill>
            </a:endParaRPr>
          </a:p>
          <a:p>
            <a:r>
              <a:rPr lang="en-GB" dirty="0">
                <a:solidFill>
                  <a:srgbClr val="FFFF00"/>
                </a:solidFill>
              </a:rPr>
              <a:t>As well as Trident Britain has a stockpile of 180 nuclear warheads although </a:t>
            </a:r>
            <a:br>
              <a:rPr lang="en-GB" dirty="0">
                <a:solidFill>
                  <a:srgbClr val="FFFF00"/>
                </a:solidFill>
              </a:rPr>
            </a:br>
            <a:r>
              <a:rPr lang="en-GB" dirty="0">
                <a:solidFill>
                  <a:srgbClr val="FFFF00"/>
                </a:solidFill>
              </a:rPr>
              <a:t>the government has announced a reduction in its nuclear arsenal. (There </a:t>
            </a:r>
            <a:br>
              <a:rPr lang="en-GB" dirty="0">
                <a:solidFill>
                  <a:srgbClr val="FFFF00"/>
                </a:solidFill>
              </a:rPr>
            </a:br>
            <a:r>
              <a:rPr lang="en-GB" dirty="0">
                <a:solidFill>
                  <a:srgbClr val="FFFF00"/>
                </a:solidFill>
              </a:rPr>
              <a:t>are nearly 23 thousand in the world, 7500 operational, rest stockpiled). </a:t>
            </a:r>
          </a:p>
          <a:p>
            <a:endParaRPr lang="en-GB" dirty="0">
              <a:solidFill>
                <a:srgbClr val="FFFF00"/>
              </a:solidFill>
            </a:endParaRPr>
          </a:p>
        </p:txBody>
      </p:sp>
    </p:spTree>
    <p:extLst>
      <p:ext uri="{BB962C8B-B14F-4D97-AF65-F5344CB8AC3E}">
        <p14:creationId xmlns:p14="http://schemas.microsoft.com/office/powerpoint/2010/main" val="415293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048" y="620688"/>
            <a:ext cx="9433048" cy="6621621"/>
          </a:xfrm>
          <a:prstGeom prst="rect">
            <a:avLst/>
          </a:prstGeom>
        </p:spPr>
        <p:txBody>
          <a:bodyPr wrap="square">
            <a:spAutoFit/>
          </a:bodyPr>
          <a:lstStyle/>
          <a:p>
            <a:pPr>
              <a:lnSpc>
                <a:spcPts val="550"/>
              </a:lnSpc>
              <a:spcBef>
                <a:spcPts val="35"/>
              </a:spcBef>
              <a:spcAft>
                <a:spcPts val="0"/>
              </a:spcAft>
            </a:pPr>
            <a:r>
              <a:rPr lang="en-US" sz="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r>
              <a:rPr lang="en-GB" sz="2800" b="1" dirty="0">
                <a:solidFill>
                  <a:srgbClr val="FFFF00"/>
                </a:solidFill>
              </a:rPr>
              <a:t>	   Is Trident a deterrent?</a:t>
            </a:r>
          </a:p>
          <a:p>
            <a:pPr marL="1198245">
              <a:lnSpc>
                <a:spcPct val="115000"/>
              </a:lnSpc>
              <a:spcAft>
                <a:spcPts val="0"/>
              </a:spcAft>
              <a:tabLst>
                <a:tab pos="1625600" algn="l"/>
              </a:tabLst>
            </a:pPr>
            <a:endPar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98245">
              <a:lnSpc>
                <a:spcPct val="115000"/>
              </a:lnSpc>
              <a:spcAft>
                <a:spcPts val="0"/>
              </a:spcAft>
              <a:tabLst>
                <a:tab pos="1625600" algn="l"/>
              </a:tabLst>
            </a:pP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he </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ll</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pc="1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pc="-1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j</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udg</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be</a:t>
            </a:r>
            <a:r>
              <a:rPr lang="en-US"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by the UK government </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ov</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pc="-1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pc="25" dirty="0">
                <a:solidFill>
                  <a:srgbClr val="FFFF00"/>
                </a:solidFill>
                <a:latin typeface="Arial" panose="020B0604020202020204" pitchFamily="34" charset="0"/>
                <a:ea typeface="Arial" panose="020B0604020202020204" pitchFamily="34" charset="0"/>
                <a:cs typeface="Times New Roman" panose="02020603050405020304" pitchFamily="18" charset="0"/>
              </a:rPr>
              <a:t>x</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pc="-7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fi</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v</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ar</a:t>
            </a:r>
            <a:r>
              <a:rPr lang="en-US" spc="-4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p>
          <a:p>
            <a:pPr marL="1541145" indent="-342900">
              <a:lnSpc>
                <a:spcPct val="115000"/>
              </a:lnSpc>
              <a:spcAft>
                <a:spcPts val="0"/>
              </a:spcAft>
              <a:buAutoNum type="arabicPeriod" startAt="4"/>
              <a:tabLst>
                <a:tab pos="1625600" algn="l"/>
              </a:tabLst>
            </a:pP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ts val="1100"/>
              </a:lnSpc>
              <a:spcBef>
                <a:spcPts val="55"/>
              </a:spcBef>
              <a:spcAft>
                <a:spcPts val="0"/>
              </a:spcAft>
            </a:pPr>
            <a:r>
              <a:rPr lang="en-US" sz="1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n-GB"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1597660" marR="799465" indent="-400050">
              <a:lnSpc>
                <a:spcPct val="101000"/>
              </a:lnSpc>
              <a:spcAft>
                <a:spcPts val="0"/>
              </a:spcAft>
              <a:buAutoNum type="romanLcPeriod"/>
              <a:tabLst>
                <a:tab pos="1447800" algn="l"/>
              </a:tabLst>
            </a:pPr>
            <a:r>
              <a:rPr lang="en-US"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pc="1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br>
              <a:rPr lang="en-US" spc="150" dirty="0">
                <a:solidFill>
                  <a:srgbClr val="FFFF00"/>
                </a:solidFill>
                <a:latin typeface="Arial" panose="020B0604020202020204" pitchFamily="34" charset="0"/>
                <a:ea typeface="Arial" panose="020B0604020202020204" pitchFamily="34" charset="0"/>
                <a:cs typeface="Times New Roman" panose="02020603050405020304" pitchFamily="18" charset="0"/>
              </a:rPr>
            </a:b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9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mos</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 di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 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ur</a:t>
            </a:r>
            <a:r>
              <a:rPr lang="en-US" sz="14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dom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ov</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as</a:t>
            </a:r>
            <a:r>
              <a:rPr lang="en-US" sz="1400" spc="1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21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Q</a:t>
            </a:r>
            <a:r>
              <a:rPr lang="en-US" sz="1400" spc="-50" dirty="0" err="1">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5" dirty="0" err="1">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da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9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commi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27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 </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b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ts val="700"/>
              </a:lnSpc>
              <a:spcBef>
                <a:spcPts val="10"/>
              </a:spcBef>
              <a:spcAft>
                <a:spcPts val="0"/>
              </a:spcAft>
            </a:pPr>
            <a:r>
              <a:rPr lang="en-US" sz="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1597660" marR="961390" indent="-400050">
              <a:lnSpc>
                <a:spcPct val="101000"/>
              </a:lnSpc>
              <a:spcAft>
                <a:spcPts val="0"/>
              </a:spcAft>
              <a:buAutoNum type="romanLcPeriod" startAt="2"/>
              <a:tabLst>
                <a:tab pos="1447800" algn="l"/>
              </a:tabLst>
            </a:pPr>
            <a: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ybe</a:t>
            </a: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pc="11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br>
              <a:rPr lang="en-US" spc="110" dirty="0">
                <a:solidFill>
                  <a:srgbClr val="FFFF00"/>
                </a:solidFill>
                <a:latin typeface="Arial" panose="020B0604020202020204" pitchFamily="34" charset="0"/>
                <a:ea typeface="Arial" panose="020B0604020202020204" pitchFamily="34" charset="0"/>
                <a:cs typeface="Times New Roman" panose="02020603050405020304" pitchFamily="18" charset="0"/>
              </a:rPr>
            </a:br>
            <a:r>
              <a:rPr lang="en-US" spc="11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8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if</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v</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ude</a:t>
            </a:r>
            <a:r>
              <a:rPr lang="en-US" sz="1400" spc="1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 </a:t>
            </a:r>
            <a:r>
              <a:rPr lang="en-US" sz="1400" spc="-30" dirty="0" err="1">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er</a:t>
            </a:r>
            <a:r>
              <a:rPr lang="en-US" sz="1400" spc="-15" dirty="0" err="1">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25" dirty="0" err="1">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ra</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ud</a:t>
            </a:r>
            <a:r>
              <a:rPr lang="en-US" sz="1400" spc="-10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us</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15" dirty="0" err="1">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nis</a:t>
            </a:r>
            <a:r>
              <a:rPr lang="en-US" sz="1400" spc="5" dirty="0" err="1">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err="1">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sp</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p</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as</a:t>
            </a:r>
            <a:r>
              <a:rPr lang="en-US" sz="14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it 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com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1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ch</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9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 h</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ov</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9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spc="-1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7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fa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b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GB" sz="1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ts val="700"/>
              </a:lnSpc>
              <a:spcBef>
                <a:spcPts val="10"/>
              </a:spcBef>
              <a:spcAft>
                <a:spcPts val="0"/>
              </a:spcAft>
            </a:pPr>
            <a:r>
              <a:rPr lang="en-US" sz="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1597660" marR="800735" indent="-400050">
              <a:lnSpc>
                <a:spcPct val="101000"/>
              </a:lnSpc>
              <a:spcAft>
                <a:spcPts val="0"/>
              </a:spcAft>
              <a:buAutoNum type="romanLcPeriod" startAt="3"/>
              <a:tabLst>
                <a:tab pos="1447800" algn="l"/>
              </a:tabLst>
            </a:pP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nat</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pc="29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a:t>
            </a:r>
            <a:r>
              <a:rPr lang="en-US" spc="4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pc="2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Conf</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pc="28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br>
              <a:rPr lang="en-US" spc="280" dirty="0">
                <a:solidFill>
                  <a:srgbClr val="FFFF00"/>
                </a:solidFill>
                <a:latin typeface="Arial" panose="020B0604020202020204" pitchFamily="34" charset="0"/>
                <a:ea typeface="Arial" panose="020B0604020202020204" pitchFamily="34" charset="0"/>
                <a:cs typeface="Times New Roman" panose="02020603050405020304" pitchFamily="18" charset="0"/>
              </a:rPr>
            </a:b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sk</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7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ugh</a:t>
            </a:r>
            <a:r>
              <a:rPr lang="en-US" sz="1400" spc="20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it</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nli</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ly</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be a</a:t>
            </a:r>
            <a:r>
              <a:rPr lang="en-US" sz="14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ct</a:t>
            </a:r>
            <a:r>
              <a:rPr lang="en-US" sz="14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4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spc="6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onal</a:t>
            </a:r>
            <a:r>
              <a:rPr lang="en-US" sz="14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 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is</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4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10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4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din</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ugh</a:t>
            </a:r>
            <a:r>
              <a:rPr lang="en-US" sz="14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ur</a:t>
            </a:r>
            <a:r>
              <a:rPr lang="en-US" sz="14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tr</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4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ob</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g</a:t>
            </a:r>
            <a:r>
              <a:rPr lang="en-US" sz="14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4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p>
          <a:p>
            <a:pPr marL="1197610" marR="800735">
              <a:lnSpc>
                <a:spcPct val="101000"/>
              </a:lnSpc>
              <a:spcAft>
                <a:spcPts val="0"/>
              </a:spcAft>
              <a:tabLst>
                <a:tab pos="1447800" algn="l"/>
              </a:tabLst>
            </a:pPr>
            <a:endPar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97610" marR="800735">
              <a:lnSpc>
                <a:spcPct val="101000"/>
              </a:lnSpc>
              <a:spcAft>
                <a:spcPts val="0"/>
              </a:spcAft>
              <a:tabLst>
                <a:tab pos="1447800" algn="l"/>
              </a:tabLst>
            </a:pPr>
            <a:r>
              <a:rPr lang="en-GB"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hlinkClick r:id="rId2" action="ppaction://hlinkfile"/>
              </a:rPr>
              <a:t>National Security Strategy and Strategic Defence and Security Review 2015</a:t>
            </a:r>
            <a:br>
              <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US" spc="-2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a:lnSpc>
                <a:spcPts val="1000"/>
              </a:lnSpc>
              <a:spcAft>
                <a:spcPts val="0"/>
              </a:spcAft>
            </a:pPr>
            <a:r>
              <a:rPr lang="en-US" sz="105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3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136904" cy="4068806"/>
          </a:xfrm>
          <a:prstGeom prst="rect">
            <a:avLst/>
          </a:prstGeom>
        </p:spPr>
        <p:txBody>
          <a:bodyPr wrap="square">
            <a:spAutoFit/>
          </a:bodyPr>
          <a:lstStyle/>
          <a:p>
            <a:pPr marL="838200">
              <a:lnSpc>
                <a:spcPct val="115000"/>
              </a:lnSpc>
              <a:spcAft>
                <a:spcPts val="0"/>
              </a:spcAft>
            </a:pP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 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ger</a:t>
            </a:r>
            <a:r>
              <a:rPr lang="en-US" sz="1600" spc="1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b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ts val="550"/>
              </a:lnSpc>
              <a:spcBef>
                <a:spcPts val="35"/>
              </a:spcBef>
              <a:spcAft>
                <a:spcPts val="0"/>
              </a:spcAft>
            </a:pPr>
            <a:r>
              <a:rPr lang="en-US" sz="1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br>
              <a:rPr lang="en-US" sz="16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US" sz="1600" spc="-45"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81100" indent="-342900">
              <a:lnSpc>
                <a:spcPct val="115000"/>
              </a:lnSpc>
              <a:spcAft>
                <a:spcPts val="0"/>
              </a:spcAft>
              <a:buFont typeface="+mj-lt"/>
              <a:buAutoNum type="arabicPeriod"/>
              <a:tabLst>
                <a:tab pos="1270000" algn="l"/>
              </a:tabLst>
            </a:pP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Cli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ch</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ge</a:t>
            </a:r>
            <a:r>
              <a:rPr lang="en-US" sz="16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as</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ing</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ly</a:t>
            </a:r>
            <a:r>
              <a:rPr lang="en-US" sz="16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sk</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6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wi</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ul</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spc="4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6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onal</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u</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600" spc="9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li</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ly</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be</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n </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1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2</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0</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3</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5</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b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81100" indent="-342900">
              <a:lnSpc>
                <a:spcPct val="115000"/>
              </a:lnSpc>
              <a:spcAft>
                <a:spcPts val="0"/>
              </a:spcAft>
              <a:buFont typeface="+mj-lt"/>
              <a:buAutoNum type="arabicPeriod"/>
              <a:tabLst>
                <a:tab pos="1270000" algn="l"/>
              </a:tabLst>
            </a:pP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ge</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8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h</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b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81100" indent="-342900">
              <a:lnSpc>
                <a:spcPct val="115000"/>
              </a:lnSpc>
              <a:spcAft>
                <a:spcPts val="0"/>
              </a:spcAft>
              <a:buFont typeface="+mj-lt"/>
              <a:buAutoNum type="arabicPeriod"/>
              <a:tabLst>
                <a:tab pos="1270000" algn="l"/>
              </a:tabLst>
            </a:pP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Ch</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al</a:t>
            </a:r>
            <a:r>
              <a:rPr lang="en-US" sz="1600" spc="5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gi</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al</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ta</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k</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6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ga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ins</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he</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UK</a:t>
            </a:r>
            <a:r>
              <a:rPr lang="en-US" sz="16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or</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b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br>
            <a:endPar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endParaRPr>
          </a:p>
          <a:p>
            <a:pPr marL="1181100" indent="-342900">
              <a:lnSpc>
                <a:spcPct val="115000"/>
              </a:lnSpc>
              <a:spcAft>
                <a:spcPts val="0"/>
              </a:spcAft>
              <a:buFont typeface="+mj-lt"/>
              <a:buAutoNum type="arabicPeriod"/>
              <a:tabLst>
                <a:tab pos="1270000" algn="l"/>
              </a:tabLst>
            </a:pP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Pr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4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qui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si</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on</a:t>
            </a:r>
            <a:r>
              <a:rPr lang="en-US" sz="1600" spc="9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f</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ucl</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r</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ch</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m</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al</a:t>
            </a:r>
            <a:r>
              <a:rPr lang="en-US" sz="1600" spc="7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 b</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l</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gi</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al</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apo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6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v</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 co</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nv</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onal </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w</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apo</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spc="-10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25" dirty="0">
                <a:solidFill>
                  <a:srgbClr val="FFFF00"/>
                </a:solidFill>
                <a:latin typeface="Arial" panose="020B0604020202020204" pitchFamily="34" charset="0"/>
                <a:ea typeface="Arial" panose="020B0604020202020204" pitchFamily="34" charset="0"/>
                <a:cs typeface="Times New Roman" panose="02020603050405020304" pitchFamily="18" charset="0"/>
              </a:rPr>
              <a:t>b</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y</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st</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7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d</a:t>
            </a:r>
            <a:r>
              <a:rPr lang="en-US" sz="1600" spc="-5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a:t>
            </a:r>
            <a:r>
              <a:rPr lang="en-US" sz="1600" spc="-10" dirty="0">
                <a:solidFill>
                  <a:srgbClr val="FFFF00"/>
                </a:solidFill>
                <a:latin typeface="Arial" panose="020B0604020202020204" pitchFamily="34" charset="0"/>
                <a:ea typeface="Arial" panose="020B0604020202020204" pitchFamily="34" charset="0"/>
                <a:cs typeface="Times New Roman" panose="02020603050405020304" pitchFamily="18" charset="0"/>
              </a:rPr>
              <a:t>n</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st</a:t>
            </a:r>
            <a:r>
              <a:rPr lang="en-US" sz="1600" spc="-1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spc="-30"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e</a:t>
            </a:r>
            <a:r>
              <a:rPr lang="en-US" sz="1600" spc="-85" dirty="0">
                <a:solidFill>
                  <a:srgbClr val="FFFF00"/>
                </a:solidFill>
                <a:latin typeface="Arial" panose="020B0604020202020204" pitchFamily="34" charset="0"/>
                <a:ea typeface="Arial" panose="020B0604020202020204" pitchFamily="34" charset="0"/>
                <a:cs typeface="Times New Roman" panose="02020603050405020304" pitchFamily="18" charset="0"/>
              </a:rPr>
              <a:t> </a:t>
            </a:r>
            <a:r>
              <a:rPr lang="en-US" sz="1600" spc="-5" dirty="0">
                <a:solidFill>
                  <a:srgbClr val="FFFF00"/>
                </a:solidFill>
                <a:latin typeface="Arial" panose="020B0604020202020204" pitchFamily="34" charset="0"/>
                <a:ea typeface="Arial" panose="020B0604020202020204" pitchFamily="34" charset="0"/>
                <a:cs typeface="Times New Roman" panose="02020603050405020304" pitchFamily="18" charset="0"/>
              </a:rPr>
              <a:t>a</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c</a:t>
            </a:r>
            <a:r>
              <a:rPr lang="en-US" sz="1600" spc="-35" dirty="0">
                <a:solidFill>
                  <a:srgbClr val="FFFF00"/>
                </a:solidFill>
                <a:latin typeface="Arial" panose="020B0604020202020204" pitchFamily="34" charset="0"/>
                <a:ea typeface="Arial" panose="020B0604020202020204" pitchFamily="34" charset="0"/>
                <a:cs typeface="Times New Roman" panose="02020603050405020304" pitchFamily="18" charset="0"/>
              </a:rPr>
              <a:t>t</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or</a:t>
            </a:r>
            <a:r>
              <a:rPr lang="en-US" sz="1600" spc="-20" dirty="0">
                <a:solidFill>
                  <a:srgbClr val="FFFF00"/>
                </a:solidFill>
                <a:latin typeface="Arial" panose="020B0604020202020204" pitchFamily="34" charset="0"/>
                <a:ea typeface="Arial" panose="020B0604020202020204" pitchFamily="34" charset="0"/>
                <a:cs typeface="Times New Roman" panose="02020603050405020304" pitchFamily="18" charset="0"/>
              </a:rPr>
              <a:t>s</a:t>
            </a:r>
            <a:r>
              <a:rPr lang="en-US" sz="1600" dirty="0">
                <a:solidFill>
                  <a:srgbClr val="FFFF00"/>
                </a:solidFill>
                <a:latin typeface="Arial" panose="020B0604020202020204" pitchFamily="34" charset="0"/>
                <a:ea typeface="Arial" panose="020B0604020202020204" pitchFamily="34" charset="0"/>
                <a:cs typeface="Times New Roman" panose="02020603050405020304" pitchFamily="18" charset="0"/>
              </a:rPr>
              <a:t>.</a:t>
            </a:r>
          </a:p>
          <a:p>
            <a:pPr marL="1556385" indent="-285750">
              <a:lnSpc>
                <a:spcPct val="115000"/>
              </a:lnSpc>
              <a:spcAft>
                <a:spcPts val="0"/>
              </a:spcAft>
              <a:buFont typeface="Arial" panose="020B0604020202020204" pitchFamily="34" charset="0"/>
              <a:buChar char="•"/>
            </a:pPr>
            <a:endParaRPr lang="en-US" sz="16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1270635">
              <a:lnSpc>
                <a:spcPct val="115000"/>
              </a:lnSpc>
              <a:spcAft>
                <a:spcPts val="0"/>
              </a:spcAft>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Trident doesn’t deter against these risks</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88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4680520" cy="2769989"/>
          </a:xfrm>
          <a:prstGeom prst="rect">
            <a:avLst/>
          </a:prstGeom>
          <a:noFill/>
        </p:spPr>
        <p:txBody>
          <a:bodyPr wrap="square" rtlCol="0">
            <a:spAutoFit/>
          </a:bodyPr>
          <a:lstStyle/>
          <a:p>
            <a:r>
              <a:rPr lang="en-GB" sz="2800" b="1" dirty="0">
                <a:solidFill>
                  <a:srgbClr val="FFFF00"/>
                </a:solidFill>
              </a:rPr>
              <a:t>Mutually Assured Destruction</a:t>
            </a:r>
          </a:p>
          <a:p>
            <a:endParaRPr lang="en-GB" dirty="0">
              <a:solidFill>
                <a:srgbClr val="FFFF00"/>
              </a:solidFill>
            </a:endParaRPr>
          </a:p>
          <a:p>
            <a:r>
              <a:rPr lang="en-GB" sz="1600" b="1" dirty="0">
                <a:solidFill>
                  <a:srgbClr val="FFFF00"/>
                </a:solidFill>
              </a:rPr>
              <a:t>Mutual assured destruction</a:t>
            </a:r>
            <a:r>
              <a:rPr lang="en-GB" sz="1600" dirty="0">
                <a:solidFill>
                  <a:srgbClr val="FFFF00"/>
                </a:solidFill>
              </a:rPr>
              <a:t>, or </a:t>
            </a:r>
            <a:r>
              <a:rPr lang="en-GB" sz="1600" b="1" dirty="0">
                <a:solidFill>
                  <a:srgbClr val="FFFF00"/>
                </a:solidFill>
              </a:rPr>
              <a:t>MAD</a:t>
            </a:r>
            <a:r>
              <a:rPr lang="en-GB" sz="1600" dirty="0">
                <a:solidFill>
                  <a:srgbClr val="FFFF00"/>
                </a:solidFill>
              </a:rPr>
              <a:t>, is a doctrine of military strategy and national security policy in which a full-scale use of nuclear weapons by two or more opposing sides would cause the complete annihilation of both the attacker and the defender . It is based on the theory of deterrence, which holds that the threat of using strong weapons against the enemy prevents the enemy's use of those same weapons.</a:t>
            </a:r>
          </a:p>
        </p:txBody>
      </p:sp>
      <p:pic>
        <p:nvPicPr>
          <p:cNvPr id="3" name="Picture 2"/>
          <p:cNvPicPr>
            <a:picLocks noChangeAspect="1"/>
          </p:cNvPicPr>
          <p:nvPr/>
        </p:nvPicPr>
        <p:blipFill>
          <a:blip r:embed="rId2"/>
          <a:stretch>
            <a:fillRect/>
          </a:stretch>
        </p:blipFill>
        <p:spPr>
          <a:xfrm>
            <a:off x="5436096" y="853554"/>
            <a:ext cx="3311468" cy="1872208"/>
          </a:xfrm>
          <a:prstGeom prst="rect">
            <a:avLst/>
          </a:prstGeom>
        </p:spPr>
      </p:pic>
      <p:sp>
        <p:nvSpPr>
          <p:cNvPr id="4" name="TextBox 3"/>
          <p:cNvSpPr txBox="1"/>
          <p:nvPr/>
        </p:nvSpPr>
        <p:spPr>
          <a:xfrm>
            <a:off x="611560" y="3356992"/>
            <a:ext cx="8136004" cy="3170099"/>
          </a:xfrm>
          <a:prstGeom prst="rect">
            <a:avLst/>
          </a:prstGeom>
          <a:noFill/>
        </p:spPr>
        <p:txBody>
          <a:bodyPr wrap="square" rtlCol="0">
            <a:spAutoFit/>
          </a:bodyPr>
          <a:lstStyle/>
          <a:p>
            <a:r>
              <a:rPr lang="en-GB" sz="2000" b="1" dirty="0">
                <a:solidFill>
                  <a:srgbClr val="FF0000"/>
                </a:solidFill>
              </a:rPr>
              <a:t>Problems with the MAD strategy</a:t>
            </a:r>
          </a:p>
          <a:p>
            <a:endParaRPr lang="en-GB" dirty="0">
              <a:solidFill>
                <a:srgbClr val="FFFF00"/>
              </a:solidFill>
            </a:endParaRPr>
          </a:p>
          <a:p>
            <a:pPr marL="342900" indent="-342900">
              <a:buFont typeface="+mj-lt"/>
              <a:buAutoNum type="arabicPeriod"/>
            </a:pPr>
            <a:r>
              <a:rPr lang="en-GB" sz="1600" dirty="0">
                <a:solidFill>
                  <a:srgbClr val="FFFF00"/>
                </a:solidFill>
              </a:rPr>
              <a:t>Logically all states should aim to obtain nuclear weapons which dramatically would increase the risk of nuclear accident/annihilation. It is untenable to argue for others not to have nuclear weapons if we not only keep ours but insist on upgrading them.</a:t>
            </a:r>
            <a:br>
              <a:rPr lang="en-GB" sz="1600" dirty="0">
                <a:solidFill>
                  <a:srgbClr val="FFFF00"/>
                </a:solidFill>
              </a:rPr>
            </a:br>
            <a:endParaRPr lang="en-GB" sz="1600" dirty="0">
              <a:solidFill>
                <a:srgbClr val="FFFF00"/>
              </a:solidFill>
            </a:endParaRPr>
          </a:p>
          <a:p>
            <a:pPr marL="342900" indent="-342900">
              <a:buFont typeface="+mj-lt"/>
              <a:buAutoNum type="arabicPeriod"/>
            </a:pPr>
            <a:r>
              <a:rPr lang="en-GB" sz="1600" dirty="0">
                <a:solidFill>
                  <a:srgbClr val="FFFF00"/>
                </a:solidFill>
              </a:rPr>
              <a:t>No direct evidence it has ever worked.  Other reasons why the cold war never became hot.</a:t>
            </a:r>
            <a:br>
              <a:rPr lang="en-GB" sz="1600" dirty="0">
                <a:solidFill>
                  <a:srgbClr val="FFFF00"/>
                </a:solidFill>
              </a:rPr>
            </a:br>
            <a:endParaRPr lang="en-GB" sz="1600" dirty="0">
              <a:solidFill>
                <a:srgbClr val="FFFF00"/>
              </a:solidFill>
            </a:endParaRPr>
          </a:p>
          <a:p>
            <a:pPr marL="857250" lvl="1" indent="-400050">
              <a:buFont typeface="+mj-lt"/>
              <a:buAutoNum type="romanLcPeriod"/>
            </a:pPr>
            <a:r>
              <a:rPr lang="en-GB" sz="1600" dirty="0">
                <a:solidFill>
                  <a:srgbClr val="FFFF00"/>
                </a:solidFill>
              </a:rPr>
              <a:t>No desire to start World War III following the slaughter of World War II</a:t>
            </a:r>
          </a:p>
          <a:p>
            <a:pPr marL="857250" lvl="1" indent="-400050">
              <a:buFont typeface="+mj-lt"/>
              <a:buAutoNum type="romanLcPeriod"/>
            </a:pPr>
            <a:r>
              <a:rPr lang="en-GB" sz="1600" dirty="0">
                <a:solidFill>
                  <a:srgbClr val="FFFF00"/>
                </a:solidFill>
              </a:rPr>
              <a:t>Economic power more effective – note the emergence of Germany and Japan </a:t>
            </a:r>
          </a:p>
          <a:p>
            <a:pPr marL="857250" lvl="1" indent="-400050">
              <a:buFont typeface="+mj-lt"/>
              <a:buAutoNum type="romanLcPeriod"/>
            </a:pPr>
            <a:r>
              <a:rPr lang="en-GB" sz="1600" dirty="0">
                <a:solidFill>
                  <a:srgbClr val="FFFF00"/>
                </a:solidFill>
              </a:rPr>
              <a:t>Nuclear Winter even following limited nuclear exchange</a:t>
            </a:r>
          </a:p>
          <a:p>
            <a:pPr marL="800100" lvl="1" indent="-342900">
              <a:buFont typeface="+mj-lt"/>
              <a:buAutoNum type="romanLcPeriod"/>
            </a:pPr>
            <a:endParaRPr lang="en-GB" dirty="0"/>
          </a:p>
        </p:txBody>
      </p:sp>
    </p:spTree>
    <p:extLst>
      <p:ext uri="{BB962C8B-B14F-4D97-AF65-F5344CB8AC3E}">
        <p14:creationId xmlns:p14="http://schemas.microsoft.com/office/powerpoint/2010/main" val="387562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h3.ggpht.com/_zSm_99Nvb8Y/SpVIYI41AOI/AAAAAAAAPuk/NMyUlt8MVME/s800/6719441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8072"/>
            <a:ext cx="3888432" cy="3977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260648"/>
            <a:ext cx="4392488" cy="1415772"/>
          </a:xfrm>
          <a:prstGeom prst="rect">
            <a:avLst/>
          </a:prstGeom>
          <a:noFill/>
        </p:spPr>
        <p:txBody>
          <a:bodyPr wrap="square" rtlCol="0">
            <a:spAutoFit/>
          </a:bodyPr>
          <a:lstStyle/>
          <a:p>
            <a:r>
              <a:rPr lang="en-GB" sz="3200" dirty="0">
                <a:solidFill>
                  <a:srgbClr val="FFFF00"/>
                </a:solidFill>
              </a:rPr>
              <a:t>NUCLEAR WINTER</a:t>
            </a:r>
          </a:p>
          <a:p>
            <a:r>
              <a:rPr lang="en-GB" b="1" dirty="0">
                <a:solidFill>
                  <a:srgbClr val="FFFF00"/>
                </a:solidFill>
              </a:rPr>
              <a:t>Similar to climate change initially had many critics but the evidence is now overwhelming</a:t>
            </a:r>
          </a:p>
        </p:txBody>
      </p:sp>
      <p:sp>
        <p:nvSpPr>
          <p:cNvPr id="3" name="Rectangle 2"/>
          <p:cNvSpPr/>
          <p:nvPr/>
        </p:nvSpPr>
        <p:spPr>
          <a:xfrm>
            <a:off x="395536" y="1124744"/>
            <a:ext cx="8280920" cy="5334794"/>
          </a:xfrm>
          <a:prstGeom prst="rect">
            <a:avLst/>
          </a:prstGeom>
        </p:spPr>
        <p:txBody>
          <a:bodyPr wrap="square">
            <a:spAutoFit/>
          </a:bodyPr>
          <a:lstStyle/>
          <a:p>
            <a:endParaRPr lang="en-GB" sz="1600" dirty="0">
              <a:solidFill>
                <a:srgbClr val="FFFF00"/>
              </a:solidFill>
              <a:latin typeface="Calibri" panose="020F0502020204030204" pitchFamily="34" charset="0"/>
              <a:hlinkClick r:id="" action="ppaction://hlinkfile"/>
            </a:endParaRPr>
          </a:p>
          <a:p>
            <a:endParaRPr lang="en-GB" sz="1600" dirty="0">
              <a:solidFill>
                <a:srgbClr val="FFFF00"/>
              </a:solidFill>
              <a:latin typeface="Calibri" panose="020F0502020204030204" pitchFamily="34" charset="0"/>
              <a:hlinkClick r:id="" action="ppaction://hlinkfile"/>
            </a:endParaRPr>
          </a:p>
          <a:p>
            <a:endParaRPr lang="en-GB" sz="1600" dirty="0">
              <a:solidFill>
                <a:srgbClr val="FFFF00"/>
              </a:solidFill>
              <a:latin typeface="Calibri" panose="020F0502020204030204" pitchFamily="34" charset="0"/>
              <a:hlinkClick r:id="rId3" action="ppaction://hlinkfile"/>
            </a:endParaRPr>
          </a:p>
          <a:p>
            <a:r>
              <a:rPr lang="en-GB" sz="1600" dirty="0">
                <a:solidFill>
                  <a:srgbClr val="FFFF00"/>
                </a:solidFill>
                <a:latin typeface="Calibri" panose="020F0502020204030204" pitchFamily="34" charset="0"/>
                <a:hlinkClick r:id="" action="ppaction://hlinkfile"/>
              </a:rPr>
              <a:t>Ozone, dust, smoke and humidity in </a:t>
            </a:r>
          </a:p>
          <a:p>
            <a:r>
              <a:rPr lang="en-GB" sz="1600" dirty="0">
                <a:solidFill>
                  <a:srgbClr val="FFFF00"/>
                </a:solidFill>
                <a:latin typeface="Calibri" panose="020F0502020204030204" pitchFamily="34" charset="0"/>
                <a:hlinkClick r:id="" action="ppaction://hlinkfile"/>
              </a:rPr>
              <a:t>nuclear winter (1985) Nature 317  </a:t>
            </a:r>
            <a:endParaRPr lang="en-GB" sz="1600" dirty="0">
              <a:solidFill>
                <a:srgbClr val="FFFF00"/>
              </a:solidFill>
              <a:latin typeface="Calibri" panose="020F0502020204030204" pitchFamily="34" charset="0"/>
            </a:endParaRPr>
          </a:p>
          <a:p>
            <a:r>
              <a:rPr lang="en-GB" sz="1600" dirty="0">
                <a:solidFill>
                  <a:srgbClr val="FFFF00"/>
                </a:solidFill>
                <a:latin typeface="Calibri" panose="020F0502020204030204" pitchFamily="34" charset="0"/>
              </a:rPr>
              <a:t>Turco, Toon, Ackerman, Pollack and Sagan.</a:t>
            </a:r>
            <a:endParaRPr lang="en-GB" sz="1600" dirty="0">
              <a:solidFill>
                <a:srgbClr val="FFFF00"/>
              </a:solidFill>
              <a:latin typeface="Calibri" panose="020F0502020204030204" pitchFamily="34" charset="0"/>
              <a:hlinkClick r:id="rId4" action="ppaction://hlinkfile"/>
            </a:endParaRPr>
          </a:p>
          <a:p>
            <a:endParaRPr lang="en-GB" sz="1600" dirty="0">
              <a:solidFill>
                <a:srgbClr val="FFFF00"/>
              </a:solidFill>
              <a:latin typeface="Calibri" panose="020F0502020204030204" pitchFamily="34" charset="0"/>
              <a:hlinkClick r:id="rId4" action="ppaction://hlinkfile"/>
            </a:endParaRPr>
          </a:p>
          <a:p>
            <a:r>
              <a:rPr lang="en-GB" sz="1600" dirty="0">
                <a:solidFill>
                  <a:srgbClr val="FFFF00"/>
                </a:solidFill>
                <a:latin typeface="Calibri" panose="020F0502020204030204" pitchFamily="34" charset="0"/>
                <a:hlinkClick r:id="" action="ppaction://hlinkfile"/>
              </a:rPr>
              <a:t>Nuclear Winter revisited with a modern </a:t>
            </a:r>
          </a:p>
          <a:p>
            <a:r>
              <a:rPr lang="en-GB" sz="1600" dirty="0">
                <a:solidFill>
                  <a:srgbClr val="FFFF00"/>
                </a:solidFill>
                <a:latin typeface="Calibri" panose="020F0502020204030204" pitchFamily="34" charset="0"/>
                <a:hlinkClick r:id="" action="ppaction://hlinkfile"/>
              </a:rPr>
              <a:t>climate model and current nuclear arsenals : </a:t>
            </a:r>
          </a:p>
          <a:p>
            <a:r>
              <a:rPr lang="en-GB" sz="1600" dirty="0">
                <a:solidFill>
                  <a:srgbClr val="FFFF00"/>
                </a:solidFill>
                <a:latin typeface="Calibri" panose="020F0502020204030204" pitchFamily="34" charset="0"/>
                <a:hlinkClick r:id="" action="ppaction://hlinkfile"/>
              </a:rPr>
              <a:t>still catastrophic consequences </a:t>
            </a:r>
            <a:r>
              <a:rPr lang="en-GB" sz="1600" b="1" dirty="0">
                <a:solidFill>
                  <a:srgbClr val="FFFF00"/>
                </a:solidFill>
                <a:latin typeface="Calibri" panose="020F0502020204030204" pitchFamily="34" charset="0"/>
              </a:rPr>
              <a:t>(2007)</a:t>
            </a:r>
            <a:r>
              <a:rPr lang="en-GB" sz="1600" b="1" dirty="0">
                <a:solidFill>
                  <a:srgbClr val="FFFF00"/>
                </a:solidFill>
              </a:rPr>
              <a:t> </a:t>
            </a:r>
          </a:p>
          <a:p>
            <a:r>
              <a:rPr lang="en-GB" sz="1600" dirty="0">
                <a:solidFill>
                  <a:srgbClr val="FFFF00"/>
                </a:solidFill>
              </a:rPr>
              <a:t> </a:t>
            </a:r>
            <a:r>
              <a:rPr lang="en-GB" sz="1600" i="1" dirty="0">
                <a:solidFill>
                  <a:srgbClr val="FFFF00"/>
                </a:solidFill>
              </a:rPr>
              <a:t>Journal of Geophysical Research</a:t>
            </a:r>
            <a:endParaRPr lang="en-GB" sz="1600" dirty="0">
              <a:solidFill>
                <a:srgbClr val="FFFF00"/>
              </a:solidFill>
              <a:latin typeface="Calibri" panose="020F0502020204030204" pitchFamily="34" charset="0"/>
              <a:hlinkClick r:id="" action="ppaction://hlinkfile"/>
            </a:endParaRPr>
          </a:p>
          <a:p>
            <a:r>
              <a:rPr lang="en-GB" sz="1600" dirty="0">
                <a:solidFill>
                  <a:srgbClr val="FFFF00"/>
                </a:solidFill>
                <a:latin typeface="Calibri" panose="020F0502020204030204" pitchFamily="34" charset="0"/>
                <a:hlinkClick r:id="" action="ppaction://hlinkfile"/>
              </a:rPr>
              <a:t> </a:t>
            </a:r>
            <a:r>
              <a:rPr lang="en-GB" sz="1600" dirty="0">
                <a:solidFill>
                  <a:srgbClr val="FFFF00"/>
                </a:solidFill>
              </a:rPr>
              <a:t>Alan </a:t>
            </a:r>
            <a:r>
              <a:rPr lang="en-GB" sz="1600" dirty="0" err="1">
                <a:solidFill>
                  <a:srgbClr val="FFFF00"/>
                </a:solidFill>
              </a:rPr>
              <a:t>Robock</a:t>
            </a:r>
            <a:r>
              <a:rPr lang="en-GB" sz="1600" dirty="0">
                <a:solidFill>
                  <a:srgbClr val="FFFF00"/>
                </a:solidFill>
              </a:rPr>
              <a:t>, Luke Oman, and </a:t>
            </a:r>
            <a:r>
              <a:rPr lang="en-GB" sz="1600" dirty="0" err="1">
                <a:solidFill>
                  <a:srgbClr val="FFFF00"/>
                </a:solidFill>
              </a:rPr>
              <a:t>Georgiy</a:t>
            </a:r>
            <a:r>
              <a:rPr lang="en-GB" sz="1600" dirty="0">
                <a:solidFill>
                  <a:srgbClr val="FFFF00"/>
                </a:solidFill>
              </a:rPr>
              <a:t> L. </a:t>
            </a:r>
            <a:r>
              <a:rPr lang="en-GB" sz="1600" dirty="0" err="1">
                <a:solidFill>
                  <a:srgbClr val="FFFF00"/>
                </a:solidFill>
              </a:rPr>
              <a:t>Stenchikov</a:t>
            </a:r>
            <a:r>
              <a:rPr lang="en-GB" sz="1600" dirty="0">
                <a:solidFill>
                  <a:srgbClr val="FFFF00"/>
                </a:solidFill>
              </a:rPr>
              <a:t>.</a:t>
            </a:r>
          </a:p>
          <a:p>
            <a:endParaRPr lang="en-GB" sz="1600" dirty="0">
              <a:hlinkClick r:id=""/>
            </a:endParaRPr>
          </a:p>
          <a:p>
            <a:r>
              <a:rPr lang="en-GB" sz="1600" dirty="0">
                <a:hlinkClick r:id=""/>
              </a:rPr>
              <a:t>Multi-decadal </a:t>
            </a:r>
            <a:r>
              <a:rPr lang="en-GB" sz="1600" dirty="0">
                <a:hlinkClick r:id="rId5"/>
              </a:rPr>
              <a:t>global cooling and unprecedented ozone loss following a regional nuclear conflict</a:t>
            </a:r>
            <a:r>
              <a:rPr lang="en-GB" sz="1600" dirty="0"/>
              <a:t> </a:t>
            </a:r>
          </a:p>
          <a:p>
            <a:r>
              <a:rPr lang="en-GB" sz="1400" dirty="0">
                <a:solidFill>
                  <a:srgbClr val="FFFF00"/>
                </a:solidFill>
                <a:latin typeface="Arial" panose="020B0604020202020204" pitchFamily="34" charset="0"/>
              </a:rPr>
              <a:t>Michael J. Mills</a:t>
            </a:r>
            <a:r>
              <a:rPr lang="en-GB" sz="1400" baseline="30000" dirty="0">
                <a:solidFill>
                  <a:srgbClr val="FFFF00"/>
                </a:solidFill>
                <a:latin typeface="Arial" panose="020B0604020202020204" pitchFamily="34" charset="0"/>
              </a:rPr>
              <a:t>1</a:t>
            </a:r>
            <a:r>
              <a:rPr lang="en-GB" sz="1400" dirty="0">
                <a:solidFill>
                  <a:srgbClr val="FFFF00"/>
                </a:solidFill>
                <a:latin typeface="Arial" panose="020B0604020202020204" pitchFamily="34" charset="0"/>
              </a:rPr>
              <a:t>, Owen B. Toon</a:t>
            </a:r>
            <a:r>
              <a:rPr lang="en-GB" sz="1400" baseline="30000" dirty="0">
                <a:solidFill>
                  <a:srgbClr val="FFFF00"/>
                </a:solidFill>
                <a:latin typeface="Arial" panose="020B0604020202020204" pitchFamily="34" charset="0"/>
              </a:rPr>
              <a:t>2</a:t>
            </a:r>
            <a:r>
              <a:rPr lang="en-GB" sz="1400" dirty="0">
                <a:solidFill>
                  <a:srgbClr val="FFFF00"/>
                </a:solidFill>
                <a:latin typeface="Arial" panose="020B0604020202020204" pitchFamily="34" charset="0"/>
              </a:rPr>
              <a:t>, Julia Lee-Taylor</a:t>
            </a:r>
            <a:r>
              <a:rPr lang="en-GB" sz="1400" baseline="30000" dirty="0">
                <a:solidFill>
                  <a:srgbClr val="FFFF00"/>
                </a:solidFill>
                <a:latin typeface="Arial" panose="020B0604020202020204" pitchFamily="34" charset="0"/>
              </a:rPr>
              <a:t>1</a:t>
            </a:r>
            <a:r>
              <a:rPr lang="en-GB" sz="1400" dirty="0">
                <a:solidFill>
                  <a:srgbClr val="FFFF00"/>
                </a:solidFill>
                <a:latin typeface="Arial" panose="020B0604020202020204" pitchFamily="34" charset="0"/>
              </a:rPr>
              <a:t>, and Alan Robock</a:t>
            </a:r>
            <a:r>
              <a:rPr lang="en-GB" sz="1400" baseline="30000" dirty="0">
                <a:solidFill>
                  <a:srgbClr val="FFFF00"/>
                </a:solidFill>
                <a:latin typeface="Arial" panose="020B0604020202020204" pitchFamily="34" charset="0"/>
              </a:rPr>
              <a:t>3 </a:t>
            </a:r>
            <a:r>
              <a:rPr lang="en-GB" sz="1600" b="1" dirty="0">
                <a:solidFill>
                  <a:srgbClr val="FFFF00"/>
                </a:solidFill>
              </a:rPr>
              <a:t>(2014), </a:t>
            </a:r>
            <a:endParaRPr lang="en-GB" sz="1400" b="1" dirty="0">
              <a:solidFill>
                <a:srgbClr val="FFFF00"/>
              </a:solidFill>
            </a:endParaRPr>
          </a:p>
          <a:p>
            <a:r>
              <a:rPr lang="en-GB" sz="1400" dirty="0">
                <a:solidFill>
                  <a:srgbClr val="FFFF00"/>
                </a:solidFill>
              </a:rPr>
              <a:t>Earth's Future, 2, doi:10.1002/2013EF000205.</a:t>
            </a:r>
            <a:endParaRPr lang="en-GB" sz="1400" dirty="0">
              <a:solidFill>
                <a:srgbClr val="FFFF00"/>
              </a:solidFill>
              <a:latin typeface="Arial" panose="020B0604020202020204" pitchFamily="34" charset="0"/>
            </a:endParaRPr>
          </a:p>
          <a:p>
            <a:endParaRPr lang="en-GB" sz="1400" baseline="30000" dirty="0">
              <a:solidFill>
                <a:srgbClr val="FFFF00"/>
              </a:solidFill>
              <a:latin typeface="Arial" panose="020B0604020202020204" pitchFamily="34" charset="0"/>
            </a:endParaRPr>
          </a:p>
          <a:p>
            <a:endParaRPr lang="en-GB" sz="1400" baseline="30000" dirty="0">
              <a:solidFill>
                <a:srgbClr val="FFFF00"/>
              </a:solidFill>
              <a:latin typeface="Arial" panose="020B0604020202020204" pitchFamily="34" charset="0"/>
            </a:endParaRPr>
          </a:p>
          <a:p>
            <a:r>
              <a:rPr lang="en-GB" sz="1400" dirty="0">
                <a:solidFill>
                  <a:srgbClr val="FFFF00"/>
                </a:solidFill>
                <a:latin typeface="Arial" panose="020B0604020202020204" pitchFamily="34" charset="0"/>
              </a:rPr>
              <a:t>NCAR Earth System Laboratory, Boulder, Colorado, USA,</a:t>
            </a:r>
            <a:r>
              <a:rPr lang="en-GB" sz="1400" baseline="30000" dirty="0">
                <a:solidFill>
                  <a:srgbClr val="FFFF00"/>
                </a:solidFill>
                <a:latin typeface="Arial" panose="020B0604020202020204" pitchFamily="34" charset="0"/>
              </a:rPr>
              <a:t>1</a:t>
            </a:r>
          </a:p>
          <a:p>
            <a:r>
              <a:rPr lang="en-GB" sz="1400" baseline="30000" dirty="0">
                <a:solidFill>
                  <a:srgbClr val="FFFF00"/>
                </a:solidFill>
                <a:latin typeface="Arial" panose="020B0604020202020204" pitchFamily="34" charset="0"/>
              </a:rPr>
              <a:t> </a:t>
            </a:r>
            <a:r>
              <a:rPr lang="en-GB" sz="1400" dirty="0">
                <a:solidFill>
                  <a:srgbClr val="FFFF00"/>
                </a:solidFill>
                <a:latin typeface="Arial" panose="020B0604020202020204" pitchFamily="34" charset="0"/>
              </a:rPr>
              <a:t>Laboratory for Atmospheric and Space Physics and Department of Atmospheric and Oceanic Sciences,  University of Colorado Boulder, Boulder, Colorado, USA,</a:t>
            </a:r>
            <a:r>
              <a:rPr lang="en-GB" sz="1400" baseline="30000" dirty="0">
                <a:solidFill>
                  <a:srgbClr val="FFFF00"/>
                </a:solidFill>
                <a:latin typeface="Arial" panose="020B0604020202020204" pitchFamily="34" charset="0"/>
              </a:rPr>
              <a:t>2  </a:t>
            </a:r>
          </a:p>
          <a:p>
            <a:r>
              <a:rPr lang="en-GB" sz="1400" baseline="30000" dirty="0">
                <a:solidFill>
                  <a:srgbClr val="FFFF00"/>
                </a:solidFill>
                <a:latin typeface="Arial" panose="020B0604020202020204" pitchFamily="34" charset="0"/>
              </a:rPr>
              <a:t> </a:t>
            </a:r>
            <a:r>
              <a:rPr lang="en-GB" sz="1400" dirty="0">
                <a:solidFill>
                  <a:srgbClr val="FFFF00"/>
                </a:solidFill>
                <a:latin typeface="Arial" panose="020B0604020202020204" pitchFamily="34" charset="0"/>
              </a:rPr>
              <a:t>Department of Environmental Sciences, Rutgers, State University of New Jersey, New Brunswick,  New Jersey, US</a:t>
            </a:r>
            <a:r>
              <a:rPr lang="en-GB" sz="1400" baseline="30000" dirty="0">
                <a:solidFill>
                  <a:srgbClr val="FFFF00"/>
                </a:solidFill>
                <a:latin typeface="Arial" panose="020B0604020202020204" pitchFamily="34" charset="0"/>
              </a:rPr>
              <a:t>3</a:t>
            </a:r>
            <a:endParaRPr lang="en-GB" sz="1400" dirty="0">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153050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560840" cy="4339650"/>
          </a:xfrm>
          <a:prstGeom prst="rect">
            <a:avLst/>
          </a:prstGeom>
          <a:noFill/>
        </p:spPr>
        <p:txBody>
          <a:bodyPr wrap="square" rtlCol="0">
            <a:spAutoFit/>
          </a:bodyPr>
          <a:lstStyle/>
          <a:p>
            <a:r>
              <a:rPr lang="en-GB" sz="2400" b="1" dirty="0">
                <a:solidFill>
                  <a:srgbClr val="FFFF00"/>
                </a:solidFill>
              </a:rPr>
              <a:t>2007 Study</a:t>
            </a:r>
          </a:p>
          <a:p>
            <a:endParaRPr lang="en-GB" dirty="0">
              <a:solidFill>
                <a:srgbClr val="FFFF00"/>
              </a:solidFill>
            </a:endParaRPr>
          </a:p>
          <a:p>
            <a:pPr marL="285750" indent="-285750">
              <a:buFont typeface="Arial" panose="020B0604020202020204" pitchFamily="34" charset="0"/>
              <a:buChar char="•"/>
            </a:pPr>
            <a:r>
              <a:rPr lang="en-GB" dirty="0">
                <a:solidFill>
                  <a:srgbClr val="FFFF00"/>
                </a:solidFill>
              </a:rPr>
              <a:t>A global average surface cooling of –7 °C to –8 °C persists for years, and after a decade the cooling is still –4 °C (Fig. 2). </a:t>
            </a:r>
            <a:br>
              <a:rPr lang="en-GB" dirty="0">
                <a:solidFill>
                  <a:srgbClr val="FFFF00"/>
                </a:solidFill>
              </a:rPr>
            </a:br>
            <a:endParaRPr lang="en-GB" dirty="0">
              <a:solidFill>
                <a:srgbClr val="FFFF00"/>
              </a:solidFill>
            </a:endParaRPr>
          </a:p>
          <a:p>
            <a:pPr marL="285750" indent="-285750">
              <a:buFont typeface="Arial" panose="020B0604020202020204" pitchFamily="34" charset="0"/>
              <a:buChar char="•"/>
            </a:pPr>
            <a:r>
              <a:rPr lang="en-GB" dirty="0">
                <a:solidFill>
                  <a:srgbClr val="FFFF00"/>
                </a:solidFill>
              </a:rPr>
              <a:t>Considering that the global average cooling at the depth of the last ice age 18,000 </a:t>
            </a:r>
            <a:r>
              <a:rPr lang="en-GB" dirty="0" err="1">
                <a:solidFill>
                  <a:srgbClr val="FFFF00"/>
                </a:solidFill>
              </a:rPr>
              <a:t>yr</a:t>
            </a:r>
            <a:r>
              <a:rPr lang="en-GB" dirty="0">
                <a:solidFill>
                  <a:srgbClr val="FFFF00"/>
                </a:solidFill>
              </a:rPr>
              <a:t> ago was about –5 °C, this would be a climate change unprecedented in speed and amplitude in the history of the human race.</a:t>
            </a:r>
            <a:br>
              <a:rPr lang="en-GB" dirty="0">
                <a:solidFill>
                  <a:srgbClr val="FFFF00"/>
                </a:solidFill>
              </a:rPr>
            </a:br>
            <a:r>
              <a:rPr lang="en-GB" dirty="0">
                <a:solidFill>
                  <a:srgbClr val="FFFF00"/>
                </a:solidFill>
              </a:rPr>
              <a:t> </a:t>
            </a:r>
          </a:p>
          <a:p>
            <a:pPr marL="285750" indent="-285750">
              <a:buFont typeface="Arial" panose="020B0604020202020204" pitchFamily="34" charset="0"/>
              <a:buChar char="•"/>
            </a:pPr>
            <a:r>
              <a:rPr lang="en-GB" dirty="0">
                <a:solidFill>
                  <a:srgbClr val="FFFF00"/>
                </a:solidFill>
              </a:rPr>
              <a:t>The temperature changes are largest over land … Cooling of more than –20 °C occurs over large areas of North America and of more than –30 °C over much of Eurasia, including all agricultural regions.</a:t>
            </a:r>
          </a:p>
          <a:p>
            <a:endParaRPr lang="en-GB" dirty="0">
              <a:solidFill>
                <a:srgbClr val="FFFF00"/>
              </a:solidFill>
            </a:endParaRPr>
          </a:p>
          <a:p>
            <a:endParaRPr lang="en-GB"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291018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6916"/>
            <a:ext cx="8208912" cy="6771084"/>
          </a:xfrm>
          <a:prstGeom prst="rect">
            <a:avLst/>
          </a:prstGeom>
        </p:spPr>
        <p:txBody>
          <a:bodyPr wrap="square">
            <a:spAutoFit/>
          </a:bodyPr>
          <a:lstStyle/>
          <a:p>
            <a:pPr lvl="0" eaLnBrk="0" fontAlgn="base" hangingPunct="0">
              <a:spcBef>
                <a:spcPct val="0"/>
              </a:spcBef>
              <a:spcAft>
                <a:spcPct val="0"/>
              </a:spcAft>
            </a:pPr>
            <a:r>
              <a:rPr lang="en-GB" sz="2000" b="1" dirty="0">
                <a:solidFill>
                  <a:srgbClr val="FFFF00"/>
                </a:solidFill>
              </a:rPr>
              <a:t>2014 study</a:t>
            </a:r>
          </a:p>
          <a:p>
            <a:pPr lvl="0" eaLnBrk="0" fontAlgn="base" hangingPunct="0">
              <a:spcBef>
                <a:spcPct val="0"/>
              </a:spcBef>
              <a:spcAft>
                <a:spcPct val="0"/>
              </a:spcAft>
            </a:pPr>
            <a:endParaRPr lang="en-GB" altLang="en-US" dirty="0">
              <a:solidFill>
                <a:srgbClr val="FFFF00"/>
              </a:solidFill>
              <a:latin typeface="Arial" panose="020B0604020202020204" pitchFamily="34" charset="0"/>
            </a:endParaRPr>
          </a:p>
          <a:p>
            <a:pPr lvl="0" eaLnBrk="0" fontAlgn="base" hangingPunct="0">
              <a:spcBef>
                <a:spcPct val="0"/>
              </a:spcBef>
              <a:spcAft>
                <a:spcPct val="0"/>
              </a:spcAft>
            </a:pPr>
            <a:r>
              <a:rPr lang="en-US" altLang="en-US" dirty="0">
                <a:solidFill>
                  <a:srgbClr val="FFFF00"/>
                </a:solidFill>
                <a:latin typeface="Arial" panose="020B0604020202020204" pitchFamily="34" charset="0"/>
              </a:rPr>
              <a:t>The authors used computational models developed by the </a:t>
            </a:r>
            <a:r>
              <a:rPr lang="en-GB" dirty="0">
                <a:solidFill>
                  <a:srgbClr val="FFFF00"/>
                </a:solidFill>
              </a:rPr>
              <a:t>US National </a:t>
            </a:r>
            <a:r>
              <a:rPr lang="en-GB" dirty="0" err="1">
                <a:solidFill>
                  <a:srgbClr val="FFFF00"/>
                </a:solidFill>
              </a:rPr>
              <a:t>Center</a:t>
            </a:r>
            <a:r>
              <a:rPr lang="en-GB" dirty="0">
                <a:solidFill>
                  <a:srgbClr val="FFFF00"/>
                </a:solidFill>
              </a:rPr>
              <a:t> for Atmospheric Research</a:t>
            </a:r>
            <a:r>
              <a:rPr lang="en-US" altLang="en-US" dirty="0">
                <a:solidFill>
                  <a:srgbClr val="FFFF00"/>
                </a:solidFill>
                <a:latin typeface="Arial" panose="020B0604020202020204" pitchFamily="34" charset="0"/>
              </a:rPr>
              <a:t> to simulate the climatic effects of a regional nuclear war in which 100 "small" (15 </a:t>
            </a:r>
            <a:r>
              <a:rPr lang="en-US" altLang="en-US" dirty="0" err="1">
                <a:solidFill>
                  <a:srgbClr val="FFFF00"/>
                </a:solidFill>
                <a:latin typeface="Arial" panose="020B0604020202020204" pitchFamily="34" charset="0"/>
              </a:rPr>
              <a:t>kt</a:t>
            </a:r>
            <a:r>
              <a:rPr lang="en-US" altLang="en-US" dirty="0">
                <a:solidFill>
                  <a:srgbClr val="FFFF00"/>
                </a:solidFill>
                <a:latin typeface="Arial" panose="020B0604020202020204" pitchFamily="34" charset="0"/>
              </a:rPr>
              <a:t>) weapons are detonated over cities. They concluded, in part, that</a:t>
            </a:r>
            <a:br>
              <a:rPr lang="en-US" altLang="en-US" dirty="0">
                <a:solidFill>
                  <a:srgbClr val="FFFF00"/>
                </a:solidFill>
                <a:latin typeface="Arial" panose="020B0604020202020204" pitchFamily="34" charset="0"/>
              </a:rPr>
            </a:br>
            <a:endParaRPr lang="en-US" altLang="en-US" dirty="0">
              <a:solidFill>
                <a:srgbClr val="FFFF00"/>
              </a:solidFill>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FFFF00"/>
                </a:solidFill>
                <a:latin typeface="Arial" panose="020B0604020202020204" pitchFamily="34" charset="0"/>
              </a:rPr>
              <a:t>global ozone losses of 20-50% over populated areas, levels unprecedented in human history, would accompany the coldest average surface temperatures in the last 1000 years. </a:t>
            </a:r>
            <a:br>
              <a:rPr lang="en-US" altLang="en-US" dirty="0">
                <a:solidFill>
                  <a:srgbClr val="FFFF00"/>
                </a:solidFill>
                <a:latin typeface="Arial" panose="020B0604020202020204" pitchFamily="34" charset="0"/>
              </a:rPr>
            </a:br>
            <a:endParaRPr lang="en-US" altLang="en-US" dirty="0">
              <a:solidFill>
                <a:srgbClr val="FFFF00"/>
              </a:solidFill>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FFFF00"/>
                </a:solidFill>
                <a:latin typeface="Arial" panose="020B0604020202020204" pitchFamily="34" charset="0"/>
              </a:rPr>
              <a:t>We calculate summer enhancements in UV indices of 30-80% over Mid-Latitudes, suggesting widespread damage to human health, agriculture, and terrestrial and aquatic ecosystems.</a:t>
            </a:r>
            <a:br>
              <a:rPr lang="en-US" altLang="en-US" dirty="0">
                <a:solidFill>
                  <a:srgbClr val="FFFF00"/>
                </a:solidFill>
                <a:latin typeface="Arial" panose="020B0604020202020204" pitchFamily="34" charset="0"/>
              </a:rPr>
            </a:br>
            <a:endParaRPr lang="en-US" altLang="en-US" dirty="0">
              <a:solidFill>
                <a:srgbClr val="FFFF00"/>
              </a:solidFill>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FFFF00"/>
                </a:solidFill>
                <a:latin typeface="Arial" panose="020B0604020202020204" pitchFamily="34" charset="0"/>
              </a:rPr>
              <a:t>Killing frosts would reduce growing seasons by 10-40 days/year for 5 years. </a:t>
            </a:r>
            <a:br>
              <a:rPr lang="en-US" altLang="en-US" dirty="0">
                <a:solidFill>
                  <a:srgbClr val="FFFF00"/>
                </a:solidFill>
                <a:latin typeface="Arial" panose="020B0604020202020204" pitchFamily="34" charset="0"/>
              </a:rPr>
            </a:br>
            <a:endParaRPr lang="en-US" altLang="en-US" dirty="0">
              <a:solidFill>
                <a:srgbClr val="FFFF00"/>
              </a:solidFill>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FFFF00"/>
                </a:solidFill>
                <a:latin typeface="Arial" panose="020B0604020202020204" pitchFamily="34" charset="0"/>
              </a:rPr>
              <a:t>Surface temperatures would be reduced for more than 25 years, due to thermal inertia and albedo effects in the ocean and expanded sea ice.</a:t>
            </a:r>
            <a:br>
              <a:rPr lang="en-US" altLang="en-US" dirty="0">
                <a:solidFill>
                  <a:srgbClr val="FFFF00"/>
                </a:solidFill>
                <a:latin typeface="Arial" panose="020B0604020202020204" pitchFamily="34" charset="0"/>
              </a:rPr>
            </a:br>
            <a:endParaRPr lang="en-US" altLang="en-US" dirty="0">
              <a:solidFill>
                <a:srgbClr val="FFFF00"/>
              </a:solidFill>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FFFF00"/>
                </a:solidFill>
                <a:latin typeface="Arial" panose="020B0604020202020204" pitchFamily="34" charset="0"/>
              </a:rPr>
              <a:t> The combined cooling and enhanced UV would put significant pressures on global food supplies and could trigger a global nuclear famine.</a:t>
            </a:r>
            <a:br>
              <a:rPr lang="en-US" altLang="en-US" dirty="0">
                <a:solidFill>
                  <a:srgbClr val="FFFF00"/>
                </a:solidFill>
                <a:latin typeface="Arial" panose="020B0604020202020204" pitchFamily="34" charset="0"/>
              </a:rPr>
            </a:br>
            <a:endParaRPr lang="en-US" altLang="en-US" dirty="0">
              <a:solidFill>
                <a:srgbClr val="FF0000"/>
              </a:solidFill>
              <a:latin typeface="Arial" panose="020B0604020202020204" pitchFamily="34" charset="0"/>
            </a:endParaRPr>
          </a:p>
          <a:p>
            <a:pPr algn="ctr"/>
            <a:r>
              <a:rPr lang="en-US" altLang="en-US" dirty="0">
                <a:solidFill>
                  <a:srgbClr val="FF0000"/>
                </a:solidFill>
                <a:latin typeface="Arial" panose="020B0604020202020204" pitchFamily="34" charset="0"/>
              </a:rPr>
              <a:t>(</a:t>
            </a:r>
            <a:r>
              <a:rPr lang="en-GB" b="1" dirty="0">
                <a:solidFill>
                  <a:srgbClr val="FF0000"/>
                </a:solidFill>
              </a:rPr>
              <a:t>Albedo</a:t>
            </a:r>
            <a:r>
              <a:rPr lang="en-GB" dirty="0">
                <a:solidFill>
                  <a:srgbClr val="FF0000"/>
                </a:solidFill>
              </a:rPr>
              <a:t> is the percentage of incoming radiation reflected off a surface)</a:t>
            </a:r>
          </a:p>
        </p:txBody>
      </p:sp>
    </p:spTree>
    <p:extLst>
      <p:ext uri="{BB962C8B-B14F-4D97-AF65-F5344CB8AC3E}">
        <p14:creationId xmlns:p14="http://schemas.microsoft.com/office/powerpoint/2010/main" val="250840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9692" y="492572"/>
            <a:ext cx="6048672" cy="646331"/>
          </a:xfrm>
          <a:prstGeom prst="rect">
            <a:avLst/>
          </a:prstGeom>
          <a:noFill/>
        </p:spPr>
        <p:txBody>
          <a:bodyPr wrap="square" rtlCol="0">
            <a:spAutoFit/>
          </a:bodyPr>
          <a:lstStyle/>
          <a:p>
            <a:pPr algn="ctr"/>
            <a:r>
              <a:rPr lang="en-GB" sz="3600" dirty="0">
                <a:solidFill>
                  <a:srgbClr val="FFFF00"/>
                </a:solidFill>
              </a:rPr>
              <a:t>MAD Scenarios</a:t>
            </a:r>
          </a:p>
        </p:txBody>
      </p:sp>
      <p:sp>
        <p:nvSpPr>
          <p:cNvPr id="3" name="TextBox 2"/>
          <p:cNvSpPr txBox="1"/>
          <p:nvPr/>
        </p:nvSpPr>
        <p:spPr>
          <a:xfrm>
            <a:off x="1389956" y="1354450"/>
            <a:ext cx="7128792" cy="646331"/>
          </a:xfrm>
          <a:prstGeom prst="rect">
            <a:avLst/>
          </a:prstGeom>
          <a:noFill/>
          <a:ln>
            <a:solidFill>
              <a:schemeClr val="accent1"/>
            </a:solidFill>
          </a:ln>
        </p:spPr>
        <p:txBody>
          <a:bodyPr wrap="square" rtlCol="0">
            <a:spAutoFit/>
          </a:bodyPr>
          <a:lstStyle/>
          <a:p>
            <a:pPr algn="ctr"/>
            <a:r>
              <a:rPr lang="en-GB" dirty="0">
                <a:solidFill>
                  <a:srgbClr val="FFFF00"/>
                </a:solidFill>
              </a:rPr>
              <a:t>Russia or some other foreign power attacks a UK vital interest. We respond with conventional military power but we are overwhelmed. </a:t>
            </a:r>
          </a:p>
        </p:txBody>
      </p:sp>
      <p:sp>
        <p:nvSpPr>
          <p:cNvPr id="4" name="TextBox 3"/>
          <p:cNvSpPr txBox="1"/>
          <p:nvPr/>
        </p:nvSpPr>
        <p:spPr>
          <a:xfrm>
            <a:off x="1398340" y="2686721"/>
            <a:ext cx="2520280" cy="646331"/>
          </a:xfrm>
          <a:prstGeom prst="rect">
            <a:avLst/>
          </a:prstGeom>
          <a:noFill/>
          <a:ln>
            <a:solidFill>
              <a:schemeClr val="accent1"/>
            </a:solidFill>
          </a:ln>
        </p:spPr>
        <p:txBody>
          <a:bodyPr wrap="square" rtlCol="0">
            <a:spAutoFit/>
          </a:bodyPr>
          <a:lstStyle/>
          <a:p>
            <a:pPr algn="ctr"/>
            <a:r>
              <a:rPr lang="en-GB" dirty="0">
                <a:solidFill>
                  <a:srgbClr val="FFFF00"/>
                </a:solidFill>
              </a:rPr>
              <a:t>We  have Trident or its equivalent</a:t>
            </a:r>
          </a:p>
        </p:txBody>
      </p:sp>
      <p:sp>
        <p:nvSpPr>
          <p:cNvPr id="5" name="TextBox 4"/>
          <p:cNvSpPr txBox="1"/>
          <p:nvPr/>
        </p:nvSpPr>
        <p:spPr>
          <a:xfrm>
            <a:off x="5508104" y="2780928"/>
            <a:ext cx="2520280" cy="646331"/>
          </a:xfrm>
          <a:prstGeom prst="rect">
            <a:avLst/>
          </a:prstGeom>
          <a:noFill/>
          <a:ln>
            <a:solidFill>
              <a:schemeClr val="accent1"/>
            </a:solidFill>
          </a:ln>
        </p:spPr>
        <p:txBody>
          <a:bodyPr wrap="square" rtlCol="0">
            <a:spAutoFit/>
          </a:bodyPr>
          <a:lstStyle/>
          <a:p>
            <a:pPr algn="ctr"/>
            <a:r>
              <a:rPr lang="en-GB" dirty="0">
                <a:solidFill>
                  <a:srgbClr val="FFFF00"/>
                </a:solidFill>
              </a:rPr>
              <a:t>We  don’t  have nuclear weapons</a:t>
            </a:r>
          </a:p>
        </p:txBody>
      </p:sp>
      <p:sp>
        <p:nvSpPr>
          <p:cNvPr id="6" name="TextBox 5"/>
          <p:cNvSpPr txBox="1"/>
          <p:nvPr/>
        </p:nvSpPr>
        <p:spPr>
          <a:xfrm>
            <a:off x="455849" y="4084773"/>
            <a:ext cx="2520280" cy="646331"/>
          </a:xfrm>
          <a:prstGeom prst="rect">
            <a:avLst/>
          </a:prstGeom>
          <a:noFill/>
          <a:ln>
            <a:solidFill>
              <a:schemeClr val="accent1"/>
            </a:solidFill>
          </a:ln>
        </p:spPr>
        <p:txBody>
          <a:bodyPr wrap="square" rtlCol="0">
            <a:spAutoFit/>
          </a:bodyPr>
          <a:lstStyle/>
          <a:p>
            <a:pPr algn="ctr"/>
            <a:r>
              <a:rPr lang="en-GB" dirty="0">
                <a:solidFill>
                  <a:srgbClr val="FFFF00"/>
                </a:solidFill>
              </a:rPr>
              <a:t>We decide to launch a nuclear attack</a:t>
            </a:r>
          </a:p>
        </p:txBody>
      </p:sp>
      <p:sp>
        <p:nvSpPr>
          <p:cNvPr id="8" name="TextBox 7"/>
          <p:cNvSpPr txBox="1"/>
          <p:nvPr/>
        </p:nvSpPr>
        <p:spPr>
          <a:xfrm>
            <a:off x="3110756" y="4076276"/>
            <a:ext cx="2401292" cy="646331"/>
          </a:xfrm>
          <a:prstGeom prst="rect">
            <a:avLst/>
          </a:prstGeom>
          <a:noFill/>
          <a:ln>
            <a:solidFill>
              <a:schemeClr val="accent1"/>
            </a:solidFill>
          </a:ln>
        </p:spPr>
        <p:txBody>
          <a:bodyPr wrap="square" rtlCol="0">
            <a:spAutoFit/>
          </a:bodyPr>
          <a:lstStyle/>
          <a:p>
            <a:pPr algn="ctr"/>
            <a:r>
              <a:rPr lang="en-GB" dirty="0">
                <a:solidFill>
                  <a:srgbClr val="FFFF00"/>
                </a:solidFill>
              </a:rPr>
              <a:t>We decide to not to launch a nuclear attack</a:t>
            </a:r>
          </a:p>
        </p:txBody>
      </p:sp>
      <p:sp>
        <p:nvSpPr>
          <p:cNvPr id="9" name="TextBox 8"/>
          <p:cNvSpPr txBox="1"/>
          <p:nvPr/>
        </p:nvSpPr>
        <p:spPr>
          <a:xfrm>
            <a:off x="1398340" y="5344752"/>
            <a:ext cx="2520280" cy="923330"/>
          </a:xfrm>
          <a:prstGeom prst="rect">
            <a:avLst/>
          </a:prstGeom>
          <a:noFill/>
          <a:ln>
            <a:solidFill>
              <a:schemeClr val="accent1"/>
            </a:solidFill>
          </a:ln>
        </p:spPr>
        <p:txBody>
          <a:bodyPr wrap="square" rtlCol="0">
            <a:spAutoFit/>
          </a:bodyPr>
          <a:lstStyle/>
          <a:p>
            <a:pPr algn="ctr"/>
            <a:r>
              <a:rPr lang="en-GB" dirty="0">
                <a:solidFill>
                  <a:srgbClr val="FFFF00"/>
                </a:solidFill>
              </a:rPr>
              <a:t>Nuclear suicide with likely annihilation of the planet as we know it</a:t>
            </a:r>
          </a:p>
        </p:txBody>
      </p:sp>
      <p:sp>
        <p:nvSpPr>
          <p:cNvPr id="10" name="TextBox 9"/>
          <p:cNvSpPr txBox="1"/>
          <p:nvPr/>
        </p:nvSpPr>
        <p:spPr>
          <a:xfrm>
            <a:off x="5364088" y="5445224"/>
            <a:ext cx="3024336" cy="923330"/>
          </a:xfrm>
          <a:prstGeom prst="rect">
            <a:avLst/>
          </a:prstGeom>
          <a:noFill/>
          <a:ln>
            <a:solidFill>
              <a:schemeClr val="accent1"/>
            </a:solidFill>
          </a:ln>
        </p:spPr>
        <p:txBody>
          <a:bodyPr wrap="square" rtlCol="0">
            <a:spAutoFit/>
          </a:bodyPr>
          <a:lstStyle/>
          <a:p>
            <a:pPr algn="ctr"/>
            <a:r>
              <a:rPr lang="en-GB" dirty="0">
                <a:solidFill>
                  <a:srgbClr val="FFFF00"/>
                </a:solidFill>
              </a:rPr>
              <a:t>We lose the military conflict but humanity survives and we live to fight another day.</a:t>
            </a:r>
          </a:p>
        </p:txBody>
      </p:sp>
      <p:cxnSp>
        <p:nvCxnSpPr>
          <p:cNvPr id="15" name="Straight Arrow Connector 14"/>
          <p:cNvCxnSpPr/>
          <p:nvPr/>
        </p:nvCxnSpPr>
        <p:spPr>
          <a:xfrm flipH="1">
            <a:off x="2976129" y="2070040"/>
            <a:ext cx="797824" cy="53557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432806" y="3452329"/>
            <a:ext cx="762930" cy="59867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91880" y="3452329"/>
            <a:ext cx="699542" cy="5700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652120" y="4798911"/>
            <a:ext cx="699542" cy="5700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4514" y="4764877"/>
            <a:ext cx="699542" cy="5700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76256" y="3609249"/>
            <a:ext cx="0" cy="172563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176714" y="2131911"/>
            <a:ext cx="699542" cy="5700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4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80728"/>
            <a:ext cx="7128792" cy="3416320"/>
          </a:xfrm>
          <a:prstGeom prst="rect">
            <a:avLst/>
          </a:prstGeom>
          <a:noFill/>
        </p:spPr>
        <p:txBody>
          <a:bodyPr wrap="square" rtlCol="0">
            <a:spAutoFit/>
          </a:bodyPr>
          <a:lstStyle/>
          <a:p>
            <a:r>
              <a:rPr lang="en-GB" sz="2800" b="1" dirty="0">
                <a:solidFill>
                  <a:srgbClr val="FFFF00"/>
                </a:solidFill>
              </a:rPr>
              <a:t>Trident was irrelevant to the conflicts in :</a:t>
            </a:r>
          </a:p>
          <a:p>
            <a:endParaRPr lang="en-GB" sz="2800" b="1" dirty="0">
              <a:solidFill>
                <a:srgbClr val="FFFF00"/>
              </a:solidFill>
            </a:endParaRPr>
          </a:p>
          <a:p>
            <a:pPr marL="1428750" lvl="2" indent="-514350">
              <a:buFont typeface="+mj-lt"/>
              <a:buAutoNum type="arabicPeriod"/>
            </a:pPr>
            <a:r>
              <a:rPr lang="en-GB" sz="2000" dirty="0">
                <a:solidFill>
                  <a:srgbClr val="FFFF00"/>
                </a:solidFill>
              </a:rPr>
              <a:t>Vietnam</a:t>
            </a:r>
          </a:p>
          <a:p>
            <a:pPr marL="1428750" lvl="2" indent="-514350">
              <a:buFont typeface="+mj-lt"/>
              <a:buAutoNum type="arabicPeriod"/>
            </a:pPr>
            <a:r>
              <a:rPr lang="en-GB" sz="2000" dirty="0">
                <a:solidFill>
                  <a:srgbClr val="FFFF00"/>
                </a:solidFill>
              </a:rPr>
              <a:t>Falkland war</a:t>
            </a:r>
          </a:p>
          <a:p>
            <a:pPr marL="1428750" lvl="2" indent="-514350">
              <a:buFont typeface="+mj-lt"/>
              <a:buAutoNum type="arabicPeriod"/>
            </a:pPr>
            <a:r>
              <a:rPr lang="en-GB" sz="2000" dirty="0">
                <a:solidFill>
                  <a:srgbClr val="FFFF00"/>
                </a:solidFill>
              </a:rPr>
              <a:t>Iraq </a:t>
            </a:r>
          </a:p>
          <a:p>
            <a:pPr marL="1428750" lvl="2" indent="-514350">
              <a:buFont typeface="+mj-lt"/>
              <a:buAutoNum type="arabicPeriod"/>
            </a:pPr>
            <a:r>
              <a:rPr lang="en-GB" sz="2000" dirty="0">
                <a:solidFill>
                  <a:srgbClr val="FFFF00"/>
                </a:solidFill>
              </a:rPr>
              <a:t>Afghanistan</a:t>
            </a:r>
          </a:p>
          <a:p>
            <a:pPr marL="1428750" lvl="2" indent="-514350">
              <a:buFont typeface="+mj-lt"/>
              <a:buAutoNum type="arabicPeriod"/>
            </a:pPr>
            <a:r>
              <a:rPr lang="en-GB" sz="2000" dirty="0">
                <a:solidFill>
                  <a:srgbClr val="FFFF00"/>
                </a:solidFill>
              </a:rPr>
              <a:t>Iran</a:t>
            </a:r>
          </a:p>
          <a:p>
            <a:pPr marL="1428750" lvl="2" indent="-514350">
              <a:buFont typeface="+mj-lt"/>
              <a:buAutoNum type="arabicPeriod"/>
            </a:pPr>
            <a:r>
              <a:rPr lang="en-GB" sz="2000" dirty="0">
                <a:solidFill>
                  <a:srgbClr val="FFFF00"/>
                </a:solidFill>
              </a:rPr>
              <a:t>Libya</a:t>
            </a:r>
          </a:p>
          <a:p>
            <a:pPr marL="1428750" lvl="2" indent="-514350">
              <a:buFont typeface="+mj-lt"/>
              <a:buAutoNum type="arabicPeriod"/>
            </a:pPr>
            <a:r>
              <a:rPr lang="en-GB" sz="2000" dirty="0">
                <a:solidFill>
                  <a:srgbClr val="FFFF00"/>
                </a:solidFill>
              </a:rPr>
              <a:t>Ukraine</a:t>
            </a:r>
          </a:p>
          <a:p>
            <a:pPr marL="1428750" lvl="2" indent="-514350">
              <a:buFont typeface="+mj-lt"/>
              <a:buAutoNum type="arabicPeriod"/>
            </a:pPr>
            <a:r>
              <a:rPr lang="en-GB" sz="2000" dirty="0">
                <a:solidFill>
                  <a:srgbClr val="FFFF00"/>
                </a:solidFill>
              </a:rPr>
              <a:t>Etc.</a:t>
            </a:r>
          </a:p>
        </p:txBody>
      </p:sp>
    </p:spTree>
    <p:extLst>
      <p:ext uri="{BB962C8B-B14F-4D97-AF65-F5344CB8AC3E}">
        <p14:creationId xmlns:p14="http://schemas.microsoft.com/office/powerpoint/2010/main" val="381153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Trident is:</a:t>
            </a:r>
          </a:p>
        </p:txBody>
      </p:sp>
      <p:sp>
        <p:nvSpPr>
          <p:cNvPr id="3" name="Content Placeholder 2"/>
          <p:cNvSpPr>
            <a:spLocks noGrp="1"/>
          </p:cNvSpPr>
          <p:nvPr>
            <p:ph idx="1"/>
          </p:nvPr>
        </p:nvSpPr>
        <p:spPr>
          <a:xfrm>
            <a:off x="323528" y="1445990"/>
            <a:ext cx="8229600" cy="5400600"/>
          </a:xfrm>
        </p:spPr>
        <p:txBody>
          <a:bodyPr/>
          <a:lstStyle/>
          <a:p>
            <a:r>
              <a:rPr lang="en-GB" sz="2400" dirty="0"/>
              <a:t>Immoral </a:t>
            </a:r>
          </a:p>
          <a:p>
            <a:r>
              <a:rPr lang="en-GB" sz="2400" dirty="0"/>
              <a:t>Weapon of mass destruction capable of Genocide</a:t>
            </a:r>
          </a:p>
          <a:p>
            <a:r>
              <a:rPr lang="en-GB" sz="2400" dirty="0"/>
              <a:t>Illegal/War Crime</a:t>
            </a:r>
          </a:p>
          <a:p>
            <a:r>
              <a:rPr lang="en-GB" sz="2400" dirty="0"/>
              <a:t>Not an effective deterrent</a:t>
            </a:r>
          </a:p>
          <a:p>
            <a:r>
              <a:rPr lang="en-GB" sz="2400" dirty="0"/>
              <a:t>Not independent</a:t>
            </a:r>
          </a:p>
          <a:p>
            <a:r>
              <a:rPr lang="en-GB" sz="2400" dirty="0"/>
              <a:t>A threat to our security</a:t>
            </a:r>
          </a:p>
          <a:p>
            <a:r>
              <a:rPr lang="en-GB" sz="2400" dirty="0"/>
              <a:t>A waste of money</a:t>
            </a:r>
          </a:p>
          <a:p>
            <a:r>
              <a:rPr lang="en-GB" sz="2400" dirty="0"/>
              <a:t>Costs us jobs</a:t>
            </a:r>
          </a:p>
          <a:p>
            <a:r>
              <a:rPr lang="en-GB" sz="2400" dirty="0"/>
              <a:t>Only benefits the arms industry</a:t>
            </a:r>
          </a:p>
          <a:p>
            <a:endParaRPr lang="en-GB" sz="2400" dirty="0"/>
          </a:p>
          <a:p>
            <a:pPr marL="0" indent="0">
              <a:buNone/>
            </a:pPr>
            <a:r>
              <a:rPr lang="en-GB" sz="2800" b="1" dirty="0">
                <a:solidFill>
                  <a:srgbClr val="FF0000"/>
                </a:solidFill>
              </a:rPr>
              <a:t>	Is there a better way ?</a:t>
            </a:r>
          </a:p>
          <a:p>
            <a:pPr marL="0" indent="0">
              <a:buNone/>
            </a:pPr>
            <a:endParaRPr lang="en-GB" sz="2400" dirty="0"/>
          </a:p>
          <a:p>
            <a:endParaRPr lang="en-GB" dirty="0"/>
          </a:p>
        </p:txBody>
      </p:sp>
    </p:spTree>
    <p:extLst>
      <p:ext uri="{BB962C8B-B14F-4D97-AF65-F5344CB8AC3E}">
        <p14:creationId xmlns:p14="http://schemas.microsoft.com/office/powerpoint/2010/main" val="68048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6632"/>
            <a:ext cx="7992888" cy="6278642"/>
          </a:xfrm>
          <a:prstGeom prst="rect">
            <a:avLst/>
          </a:prstGeom>
          <a:noFill/>
        </p:spPr>
        <p:txBody>
          <a:bodyPr wrap="square" rtlCol="0">
            <a:spAutoFit/>
          </a:bodyPr>
          <a:lstStyle/>
          <a:p>
            <a:endParaRPr lang="en-GB" u="sng" dirty="0">
              <a:solidFill>
                <a:srgbClr val="FFFF00"/>
              </a:solidFill>
            </a:endParaRPr>
          </a:p>
          <a:p>
            <a:pPr algn="ctr"/>
            <a:r>
              <a:rPr lang="en-GB" sz="2000" i="1" dirty="0">
                <a:solidFill>
                  <a:srgbClr val="FFFF00"/>
                </a:solidFill>
              </a:rPr>
              <a:t>The UK government claim that its Trident is </a:t>
            </a:r>
            <a:r>
              <a:rPr lang="en-GB" sz="2000" i="1" dirty="0">
                <a:solidFill>
                  <a:srgbClr val="FF0000"/>
                </a:solidFill>
              </a:rPr>
              <a:t>independent</a:t>
            </a:r>
          </a:p>
          <a:p>
            <a:pPr algn="ctr"/>
            <a:r>
              <a:rPr lang="en-GB" sz="2000" i="1" dirty="0">
                <a:solidFill>
                  <a:srgbClr val="FFFF00"/>
                </a:solidFill>
              </a:rPr>
              <a:t>Is it under our democratic control?</a:t>
            </a:r>
          </a:p>
          <a:p>
            <a:endParaRPr lang="en-GB" sz="2000" i="1" dirty="0">
              <a:solidFill>
                <a:srgbClr val="FFFF00"/>
              </a:solidFill>
            </a:endParaRPr>
          </a:p>
          <a:p>
            <a:endParaRPr lang="en-GB" i="1" dirty="0">
              <a:solidFill>
                <a:srgbClr val="FFFF00"/>
              </a:solidFill>
            </a:endParaRPr>
          </a:p>
          <a:p>
            <a:pPr marL="342900" indent="-342900">
              <a:buFont typeface="+mj-lt"/>
              <a:buAutoNum type="arabicPeriod"/>
            </a:pPr>
            <a:r>
              <a:rPr lang="en-GB" i="1" dirty="0">
                <a:solidFill>
                  <a:srgbClr val="FFFF00"/>
                </a:solidFill>
              </a:rPr>
              <a:t>The UK does not own the Trident 11 </a:t>
            </a:r>
            <a:r>
              <a:rPr lang="en-GB" dirty="0">
                <a:solidFill>
                  <a:srgbClr val="FFFF00"/>
                </a:solidFill>
              </a:rPr>
              <a:t>D5 </a:t>
            </a:r>
            <a:r>
              <a:rPr lang="en-GB" i="1" dirty="0">
                <a:solidFill>
                  <a:srgbClr val="FFFF00"/>
                </a:solidFill>
              </a:rPr>
              <a:t>missiles it uses; rather they are </a:t>
            </a:r>
            <a:br>
              <a:rPr lang="en-GB" i="1" dirty="0">
                <a:solidFill>
                  <a:srgbClr val="FFFF00"/>
                </a:solidFill>
              </a:rPr>
            </a:br>
            <a:r>
              <a:rPr lang="en-GB" i="1" dirty="0">
                <a:solidFill>
                  <a:srgbClr val="FFFF00"/>
                </a:solidFill>
              </a:rPr>
              <a:t>leased from the US. The UK government has also recently paid the US £250 million to participate in </a:t>
            </a:r>
            <a:r>
              <a:rPr lang="en-GB" dirty="0">
                <a:solidFill>
                  <a:srgbClr val="FFFF00"/>
                </a:solidFill>
              </a:rPr>
              <a:t>a </a:t>
            </a:r>
            <a:r>
              <a:rPr lang="en-GB" i="1" dirty="0">
                <a:solidFill>
                  <a:srgbClr val="FFFF00"/>
                </a:solidFill>
              </a:rPr>
              <a:t> missile life extension programme. The missiles are now planned to be in-service until the 2040s. </a:t>
            </a:r>
          </a:p>
          <a:p>
            <a:pPr marL="342900" indent="-342900">
              <a:buFont typeface="+mj-lt"/>
              <a:buAutoNum type="arabicPeriod"/>
            </a:pPr>
            <a:endParaRPr lang="en-GB" i="1" dirty="0">
              <a:solidFill>
                <a:srgbClr val="FFFF00"/>
              </a:solidFill>
            </a:endParaRPr>
          </a:p>
          <a:p>
            <a:pPr marL="342900" indent="-342900">
              <a:buFont typeface="+mj-lt"/>
              <a:buAutoNum type="arabicPeriod"/>
            </a:pPr>
            <a:r>
              <a:rPr lang="en-GB" i="1" dirty="0">
                <a:solidFill>
                  <a:srgbClr val="FFFF00"/>
                </a:solidFill>
              </a:rPr>
              <a:t>The British submarines must regularly visit the US  base in Kings Bay, Georgia, for the maintenance and replacement of these missiles. The UK pays the US Department of Defence an annual </a:t>
            </a:r>
            <a:r>
              <a:rPr lang="en-GB" dirty="0">
                <a:solidFill>
                  <a:srgbClr val="FFFF00"/>
                </a:solidFill>
              </a:rPr>
              <a:t> </a:t>
            </a:r>
            <a:r>
              <a:rPr lang="en-GB" i="1" dirty="0">
                <a:solidFill>
                  <a:srgbClr val="FFFF00"/>
                </a:solidFill>
              </a:rPr>
              <a:t>contribution of </a:t>
            </a:r>
            <a:r>
              <a:rPr lang="en-GB" dirty="0">
                <a:solidFill>
                  <a:srgbClr val="FFFF00"/>
                </a:solidFill>
              </a:rPr>
              <a:t>£12 </a:t>
            </a:r>
            <a:r>
              <a:rPr lang="en-GB" i="1" dirty="0">
                <a:solidFill>
                  <a:srgbClr val="FFFF00"/>
                </a:solidFill>
              </a:rPr>
              <a:t>million towards the overall cost of this base. </a:t>
            </a:r>
            <a:br>
              <a:rPr lang="en-GB" i="1" dirty="0">
                <a:solidFill>
                  <a:srgbClr val="FFFF00"/>
                </a:solidFill>
              </a:rPr>
            </a:br>
            <a:endParaRPr lang="en-GB" i="1" dirty="0">
              <a:solidFill>
                <a:srgbClr val="FFFF00"/>
              </a:solidFill>
            </a:endParaRPr>
          </a:p>
          <a:p>
            <a:pPr marL="342900" indent="-342900">
              <a:buFont typeface="+mj-lt"/>
              <a:buAutoNum type="arabicPeriod"/>
            </a:pPr>
            <a:r>
              <a:rPr lang="en-GB" i="1" dirty="0">
                <a:solidFill>
                  <a:srgbClr val="FFFF00"/>
                </a:solidFill>
              </a:rPr>
              <a:t>The UK warhead is </a:t>
            </a:r>
            <a:r>
              <a:rPr lang="en-GB" dirty="0">
                <a:solidFill>
                  <a:srgbClr val="FFFF00"/>
                </a:solidFill>
              </a:rPr>
              <a:t>a </a:t>
            </a:r>
            <a:r>
              <a:rPr lang="en-GB" i="1" dirty="0">
                <a:solidFill>
                  <a:srgbClr val="FFFF00"/>
                </a:solidFill>
              </a:rPr>
              <a:t>copy of the US one, with some components directly bought from the US. </a:t>
            </a:r>
            <a:br>
              <a:rPr lang="en-GB" i="1" dirty="0">
                <a:solidFill>
                  <a:srgbClr val="FFFF00"/>
                </a:solidFill>
              </a:rPr>
            </a:br>
            <a:endParaRPr lang="en-GB" i="1" dirty="0">
              <a:solidFill>
                <a:srgbClr val="FFFF00"/>
              </a:solidFill>
            </a:endParaRPr>
          </a:p>
          <a:p>
            <a:pPr marL="342900" indent="-342900">
              <a:buFont typeface="+mj-lt"/>
              <a:buAutoNum type="arabicPeriod"/>
            </a:pPr>
            <a:r>
              <a:rPr lang="en-GB" i="1" dirty="0">
                <a:solidFill>
                  <a:srgbClr val="FFFF00"/>
                </a:solidFill>
              </a:rPr>
              <a:t>Trident is dependent on the larger US system for practical information such </a:t>
            </a:r>
            <a:r>
              <a:rPr lang="en-GB" dirty="0">
                <a:solidFill>
                  <a:srgbClr val="FFFF00"/>
                </a:solidFill>
              </a:rPr>
              <a:t>as </a:t>
            </a:r>
            <a:r>
              <a:rPr lang="en-GB" i="1" dirty="0">
                <a:solidFill>
                  <a:srgbClr val="FFFF00"/>
                </a:solidFill>
              </a:rPr>
              <a:t>weather and navigational data. The US has the ability to deny British submarines access to its GPS navigation system at any time, meaning the UK would not be able to target </a:t>
            </a:r>
            <a:r>
              <a:rPr lang="en-GB" dirty="0">
                <a:solidFill>
                  <a:srgbClr val="FFFF00"/>
                </a:solidFill>
              </a:rPr>
              <a:t>a </a:t>
            </a:r>
            <a:r>
              <a:rPr lang="en-GB" i="1" dirty="0">
                <a:solidFill>
                  <a:srgbClr val="FFFF00"/>
                </a:solidFill>
              </a:rPr>
              <a:t>nuclear weapon if this happened .</a:t>
            </a:r>
          </a:p>
        </p:txBody>
      </p:sp>
    </p:spTree>
    <p:extLst>
      <p:ext uri="{BB962C8B-B14F-4D97-AF65-F5344CB8AC3E}">
        <p14:creationId xmlns:p14="http://schemas.microsoft.com/office/powerpoint/2010/main" val="400941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08720"/>
            <a:ext cx="7632848" cy="5509200"/>
          </a:xfrm>
          <a:prstGeom prst="rect">
            <a:avLst/>
          </a:prstGeom>
        </p:spPr>
        <p:txBody>
          <a:bodyPr wrap="square">
            <a:spAutoFit/>
          </a:bodyPr>
          <a:lstStyle/>
          <a:p>
            <a:pPr marL="342900" indent="-342900">
              <a:buFont typeface="+mj-lt"/>
              <a:buAutoNum type="arabicPeriod" startAt="5"/>
            </a:pPr>
            <a:r>
              <a:rPr lang="en-GB" i="1" dirty="0">
                <a:solidFill>
                  <a:srgbClr val="FFFF00"/>
                </a:solidFill>
              </a:rPr>
              <a:t>The UK works closely on the design and maintenance of its nuclear warheads with the three main US nuclear weapons laboratories, (Lawrence Livermore in California and Los Alamos and Sandia in New Mexico.) </a:t>
            </a:r>
            <a:br>
              <a:rPr lang="en-GB" i="1" dirty="0">
                <a:solidFill>
                  <a:srgbClr val="FFFF00"/>
                </a:solidFill>
              </a:rPr>
            </a:br>
            <a:endParaRPr lang="en-GB" dirty="0">
              <a:solidFill>
                <a:srgbClr val="FFFF00"/>
              </a:solidFill>
            </a:endParaRPr>
          </a:p>
          <a:p>
            <a:pPr marL="342900" indent="-342900">
              <a:buFont typeface="+mj-lt"/>
              <a:buAutoNum type="arabicPeriod" startAt="5"/>
            </a:pPr>
            <a:r>
              <a:rPr lang="en-GB" i="1" dirty="0">
                <a:solidFill>
                  <a:srgbClr val="FFFF00"/>
                </a:solidFill>
              </a:rPr>
              <a:t>Components for British nuclear weapons are transported by air and road between AWE Aldermaston and the US weapons laboratories for ongoing tests. </a:t>
            </a:r>
            <a:br>
              <a:rPr lang="en-GB" i="1" dirty="0">
                <a:solidFill>
                  <a:srgbClr val="FFFF00"/>
                </a:solidFill>
              </a:rPr>
            </a:br>
            <a:endParaRPr lang="en-GB" i="1" dirty="0">
              <a:solidFill>
                <a:srgbClr val="FFFF00"/>
              </a:solidFill>
            </a:endParaRPr>
          </a:p>
          <a:p>
            <a:pPr marL="342900" indent="-342900">
              <a:buFont typeface="+mj-lt"/>
              <a:buAutoNum type="arabicPeriod" startAt="5"/>
            </a:pPr>
            <a:r>
              <a:rPr lang="en-GB" i="1" dirty="0">
                <a:solidFill>
                  <a:srgbClr val="FFFF00"/>
                </a:solidFill>
              </a:rPr>
              <a:t>The UK participates in numerous exchange visits with staff from the US nuclear weapons laboratories. It also participates with the US in "sub-critical" nuclear tests (tests which fall just short of releasing </a:t>
            </a:r>
            <a:r>
              <a:rPr lang="en-GB" dirty="0">
                <a:solidFill>
                  <a:srgbClr val="FFFF00"/>
                </a:solidFill>
              </a:rPr>
              <a:t>a </a:t>
            </a:r>
            <a:r>
              <a:rPr lang="en-GB" i="1" dirty="0">
                <a:solidFill>
                  <a:srgbClr val="FFFF00"/>
                </a:solidFill>
              </a:rPr>
              <a:t>nuclear explosion). </a:t>
            </a:r>
            <a:br>
              <a:rPr lang="en-GB" i="1" dirty="0">
                <a:solidFill>
                  <a:srgbClr val="FFFF00"/>
                </a:solidFill>
              </a:rPr>
            </a:br>
            <a:endParaRPr lang="en-GB" i="1" dirty="0">
              <a:solidFill>
                <a:srgbClr val="FFFF00"/>
              </a:solidFill>
            </a:endParaRPr>
          </a:p>
          <a:p>
            <a:pPr marL="342900" indent="-342900">
              <a:buFont typeface="+mj-lt"/>
              <a:buAutoNum type="arabicPeriod" startAt="5"/>
            </a:pPr>
            <a:r>
              <a:rPr lang="en-GB" i="1" dirty="0">
                <a:solidFill>
                  <a:srgbClr val="FFFF00"/>
                </a:solidFill>
              </a:rPr>
              <a:t>While the Vanguard-class submarines are made in the UK, at the Barrow-in-Furness shipyard in Cumbria, the design is based on the United States Navy's Ohio Class Trident submarines. </a:t>
            </a:r>
            <a:br>
              <a:rPr lang="en-GB" i="1" dirty="0">
                <a:solidFill>
                  <a:srgbClr val="FFFF00"/>
                </a:solidFill>
              </a:rPr>
            </a:br>
            <a:endParaRPr lang="en-GB" i="1" dirty="0">
              <a:solidFill>
                <a:srgbClr val="FFFF00"/>
              </a:solidFill>
            </a:endParaRPr>
          </a:p>
          <a:p>
            <a:pPr lvl="1"/>
            <a:r>
              <a:rPr lang="en-GB" sz="2800" i="1" dirty="0">
                <a:solidFill>
                  <a:srgbClr val="FFFF00"/>
                </a:solidFill>
              </a:rPr>
              <a:t>....... so technically dependant !</a:t>
            </a:r>
            <a:br>
              <a:rPr lang="en-GB" i="1" dirty="0">
                <a:solidFill>
                  <a:srgbClr val="FFFF00"/>
                </a:solidFill>
              </a:rPr>
            </a:br>
            <a:endParaRPr lang="en-GB" i="1" dirty="0">
              <a:solidFill>
                <a:srgbClr val="FFFF00"/>
              </a:solidFill>
            </a:endParaRPr>
          </a:p>
        </p:txBody>
      </p:sp>
    </p:spTree>
    <p:extLst>
      <p:ext uri="{BB962C8B-B14F-4D97-AF65-F5344CB8AC3E}">
        <p14:creationId xmlns:p14="http://schemas.microsoft.com/office/powerpoint/2010/main" val="32264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04664"/>
            <a:ext cx="7488832" cy="5786199"/>
          </a:xfrm>
          <a:prstGeom prst="rect">
            <a:avLst/>
          </a:prstGeom>
          <a:noFill/>
        </p:spPr>
        <p:txBody>
          <a:bodyPr wrap="square" rtlCol="0">
            <a:spAutoFit/>
          </a:bodyPr>
          <a:lstStyle/>
          <a:p>
            <a:r>
              <a:rPr lang="en-GB" sz="2800" i="1" dirty="0">
                <a:solidFill>
                  <a:srgbClr val="FFFF00"/>
                </a:solidFill>
              </a:rPr>
              <a:t>Additionally, Trident is not politically independent. </a:t>
            </a:r>
          </a:p>
          <a:p>
            <a:endParaRPr lang="en-GB" i="1" dirty="0">
              <a:solidFill>
                <a:srgbClr val="FFFF00"/>
              </a:solidFill>
            </a:endParaRPr>
          </a:p>
          <a:p>
            <a:pPr marL="342900" indent="-342900">
              <a:buFont typeface="+mj-lt"/>
              <a:buAutoNum type="arabicPeriod"/>
            </a:pPr>
            <a:r>
              <a:rPr lang="en-GB" i="1" dirty="0">
                <a:solidFill>
                  <a:srgbClr val="FFFF00"/>
                </a:solidFill>
              </a:rPr>
              <a:t>Trident has been assigned to the US-dominated NATO since the 1960s, meaning Trident could be used against </a:t>
            </a:r>
            <a:r>
              <a:rPr lang="en-GB" dirty="0">
                <a:solidFill>
                  <a:srgbClr val="FFFF00"/>
                </a:solidFill>
              </a:rPr>
              <a:t>a </a:t>
            </a:r>
            <a:r>
              <a:rPr lang="en-GB" i="1" dirty="0">
                <a:solidFill>
                  <a:srgbClr val="FFFF00"/>
                </a:solidFill>
              </a:rPr>
              <a:t>country attacking another NA TO member state. </a:t>
            </a:r>
            <a:br>
              <a:rPr lang="en-GB" i="1" dirty="0">
                <a:solidFill>
                  <a:srgbClr val="FFFF00"/>
                </a:solidFill>
              </a:rPr>
            </a:br>
            <a:endParaRPr lang="en-GB" i="1" dirty="0">
              <a:solidFill>
                <a:srgbClr val="FFFF00"/>
              </a:solidFill>
            </a:endParaRPr>
          </a:p>
          <a:p>
            <a:pPr marL="342900" indent="-342900">
              <a:buFont typeface="+mj-lt"/>
              <a:buAutoNum type="arabicPeriod"/>
            </a:pPr>
            <a:r>
              <a:rPr lang="en-GB" i="1" dirty="0">
                <a:solidFill>
                  <a:srgbClr val="FFFF00"/>
                </a:solidFill>
              </a:rPr>
              <a:t>Since NATO has </a:t>
            </a:r>
            <a:r>
              <a:rPr lang="en-GB" i="1" dirty="0">
                <a:solidFill>
                  <a:srgbClr val="FF0000"/>
                </a:solidFill>
              </a:rPr>
              <a:t>not</a:t>
            </a:r>
            <a:r>
              <a:rPr lang="en-GB" i="1" dirty="0">
                <a:solidFill>
                  <a:srgbClr val="FFFF00"/>
                </a:solidFill>
              </a:rPr>
              <a:t> adopted </a:t>
            </a:r>
            <a:r>
              <a:rPr lang="en-GB" dirty="0">
                <a:solidFill>
                  <a:srgbClr val="FFFF00"/>
                </a:solidFill>
              </a:rPr>
              <a:t>a </a:t>
            </a:r>
            <a:r>
              <a:rPr lang="en-GB" i="1" dirty="0">
                <a:solidFill>
                  <a:srgbClr val="FFFF00"/>
                </a:solidFill>
              </a:rPr>
              <a:t>no-first-use policy, it could also be used pre-emptively</a:t>
            </a:r>
            <a:r>
              <a:rPr lang="en-GB" dirty="0">
                <a:solidFill>
                  <a:srgbClr val="FFFF00"/>
                </a:solidFill>
              </a:rPr>
              <a:t> </a:t>
            </a:r>
            <a:r>
              <a:rPr lang="en-GB" i="1" dirty="0">
                <a:solidFill>
                  <a:srgbClr val="FFFF00"/>
                </a:solidFill>
              </a:rPr>
              <a:t>against another country that was perceived to be </a:t>
            </a:r>
            <a:r>
              <a:rPr lang="en-GB" dirty="0">
                <a:solidFill>
                  <a:srgbClr val="FFFF00"/>
                </a:solidFill>
              </a:rPr>
              <a:t>a </a:t>
            </a:r>
            <a:r>
              <a:rPr lang="en-GB" i="1" dirty="0">
                <a:solidFill>
                  <a:srgbClr val="FFFF00"/>
                </a:solidFill>
              </a:rPr>
              <a:t>threat. </a:t>
            </a:r>
            <a:br>
              <a:rPr lang="en-GB" i="1" dirty="0">
                <a:solidFill>
                  <a:srgbClr val="FFFF00"/>
                </a:solidFill>
              </a:rPr>
            </a:br>
            <a:endParaRPr lang="en-GB" i="1" dirty="0">
              <a:solidFill>
                <a:srgbClr val="FFFF00"/>
              </a:solidFill>
            </a:endParaRPr>
          </a:p>
          <a:p>
            <a:pPr marL="342900" indent="-342900">
              <a:buFont typeface="+mj-lt"/>
              <a:buAutoNum type="arabicPeriod"/>
            </a:pPr>
            <a:r>
              <a:rPr lang="en-GB" i="1" dirty="0">
                <a:solidFill>
                  <a:srgbClr val="FFFF00"/>
                </a:solidFill>
              </a:rPr>
              <a:t>It is inconceivable that the UK would use Trident without prior discussion and approval by the US President. </a:t>
            </a:r>
            <a:br>
              <a:rPr lang="en-GB" i="1" dirty="0">
                <a:solidFill>
                  <a:srgbClr val="FFFF00"/>
                </a:solidFill>
              </a:rPr>
            </a:br>
            <a:r>
              <a:rPr lang="en-GB" i="1" dirty="0">
                <a:solidFill>
                  <a:srgbClr val="FFFF00"/>
                </a:solidFill>
              </a:rPr>
              <a:t>		</a:t>
            </a:r>
            <a:r>
              <a:rPr lang="en-GB" dirty="0">
                <a:solidFill>
                  <a:srgbClr val="FFFF00"/>
                </a:solidFill>
              </a:rPr>
              <a:t> </a:t>
            </a:r>
          </a:p>
          <a:p>
            <a:r>
              <a:rPr lang="en-GB" dirty="0">
                <a:solidFill>
                  <a:srgbClr val="FFFF00"/>
                </a:solidFill>
              </a:rPr>
              <a:t>By </a:t>
            </a:r>
            <a:r>
              <a:rPr lang="en-GB" i="1" dirty="0">
                <a:solidFill>
                  <a:srgbClr val="FFFF00"/>
                </a:solidFill>
              </a:rPr>
              <a:t>having such </a:t>
            </a:r>
            <a:r>
              <a:rPr lang="en-GB" dirty="0">
                <a:solidFill>
                  <a:srgbClr val="FFFF00"/>
                </a:solidFill>
              </a:rPr>
              <a:t>a </a:t>
            </a:r>
            <a:r>
              <a:rPr lang="en-GB" i="1" dirty="0">
                <a:solidFill>
                  <a:srgbClr val="FFFF00"/>
                </a:solidFill>
              </a:rPr>
              <a:t>direct involvement in Britain's nuclear weapons system, </a:t>
            </a:r>
            <a:br>
              <a:rPr lang="en-GB" i="1" dirty="0">
                <a:solidFill>
                  <a:srgbClr val="FFFF00"/>
                </a:solidFill>
              </a:rPr>
            </a:br>
            <a:r>
              <a:rPr lang="en-GB" i="1" dirty="0">
                <a:solidFill>
                  <a:srgbClr val="FFFF00"/>
                </a:solidFill>
              </a:rPr>
              <a:t>the US exercises significant leverage over the UK's foreign and defence </a:t>
            </a:r>
            <a:br>
              <a:rPr lang="en-GB" i="1" dirty="0">
                <a:solidFill>
                  <a:srgbClr val="FFFF00"/>
                </a:solidFill>
              </a:rPr>
            </a:br>
            <a:r>
              <a:rPr lang="en-GB" i="1" dirty="0">
                <a:solidFill>
                  <a:srgbClr val="FFFF00"/>
                </a:solidFill>
              </a:rPr>
              <a:t>policy. Trident therefore compromises, rather than asserts, British </a:t>
            </a:r>
            <a:br>
              <a:rPr lang="en-GB" i="1" dirty="0">
                <a:solidFill>
                  <a:srgbClr val="FFFF00"/>
                </a:solidFill>
              </a:rPr>
            </a:br>
            <a:r>
              <a:rPr lang="en-GB" i="1" dirty="0">
                <a:solidFill>
                  <a:srgbClr val="FFFF00"/>
                </a:solidFill>
              </a:rPr>
              <a:t>independence.</a:t>
            </a:r>
          </a:p>
          <a:p>
            <a:endParaRPr lang="en-GB" dirty="0">
              <a:solidFill>
                <a:srgbClr val="FFFF00"/>
              </a:solidFill>
            </a:endParaRPr>
          </a:p>
          <a:p>
            <a:endParaRPr lang="en-GB" i="1" dirty="0">
              <a:solidFill>
                <a:srgbClr val="FFFF00"/>
              </a:solidFill>
            </a:endParaRPr>
          </a:p>
          <a:p>
            <a:endParaRPr lang="en-GB" dirty="0"/>
          </a:p>
          <a:p>
            <a:endParaRPr lang="en-GB" dirty="0"/>
          </a:p>
        </p:txBody>
      </p:sp>
    </p:spTree>
    <p:extLst>
      <p:ext uri="{BB962C8B-B14F-4D97-AF65-F5344CB8AC3E}">
        <p14:creationId xmlns:p14="http://schemas.microsoft.com/office/powerpoint/2010/main" val="344449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04664"/>
            <a:ext cx="7488832" cy="5232202"/>
          </a:xfrm>
          <a:prstGeom prst="rect">
            <a:avLst/>
          </a:prstGeom>
          <a:noFill/>
        </p:spPr>
        <p:txBody>
          <a:bodyPr wrap="square" rtlCol="0">
            <a:spAutoFit/>
          </a:bodyPr>
          <a:lstStyle/>
          <a:p>
            <a:r>
              <a:rPr lang="en-GB" sz="2800" i="1" dirty="0">
                <a:solidFill>
                  <a:srgbClr val="FFFF00"/>
                </a:solidFill>
              </a:rPr>
              <a:t>Additionally, Trident is not politically independent. </a:t>
            </a:r>
          </a:p>
          <a:p>
            <a:endParaRPr lang="en-GB" i="1" dirty="0">
              <a:solidFill>
                <a:srgbClr val="FFFF00"/>
              </a:solidFill>
            </a:endParaRPr>
          </a:p>
          <a:p>
            <a:pPr marL="342900" indent="-342900">
              <a:buFont typeface="+mj-lt"/>
              <a:buAutoNum type="arabicPeriod"/>
            </a:pPr>
            <a:r>
              <a:rPr lang="en-GB" i="1" dirty="0">
                <a:solidFill>
                  <a:srgbClr val="FFFF00"/>
                </a:solidFill>
              </a:rPr>
              <a:t>Trident has been assigned to the US-dominated NATO since the 1960s, meaning Trident could be used against </a:t>
            </a:r>
            <a:r>
              <a:rPr lang="en-GB" dirty="0">
                <a:solidFill>
                  <a:srgbClr val="FFFF00"/>
                </a:solidFill>
              </a:rPr>
              <a:t>a </a:t>
            </a:r>
            <a:r>
              <a:rPr lang="en-GB" i="1" dirty="0">
                <a:solidFill>
                  <a:srgbClr val="FFFF00"/>
                </a:solidFill>
              </a:rPr>
              <a:t>country attacking another NA TO member state. </a:t>
            </a:r>
          </a:p>
          <a:p>
            <a:pPr marL="342900" indent="-342900">
              <a:buFont typeface="+mj-lt"/>
              <a:buAutoNum type="arabicPeriod"/>
            </a:pPr>
            <a:r>
              <a:rPr lang="en-GB" i="1" dirty="0">
                <a:solidFill>
                  <a:srgbClr val="FFFF00"/>
                </a:solidFill>
              </a:rPr>
              <a:t>Since NATO has not adopted </a:t>
            </a:r>
            <a:r>
              <a:rPr lang="en-GB" dirty="0">
                <a:solidFill>
                  <a:srgbClr val="FFFF00"/>
                </a:solidFill>
              </a:rPr>
              <a:t>a </a:t>
            </a:r>
            <a:r>
              <a:rPr lang="en-GB" i="1" dirty="0">
                <a:solidFill>
                  <a:srgbClr val="FFFF00"/>
                </a:solidFill>
              </a:rPr>
              <a:t>no-first-use policy, it could also be used pre-emptively</a:t>
            </a:r>
            <a:r>
              <a:rPr lang="en-GB" dirty="0">
                <a:solidFill>
                  <a:srgbClr val="FFFF00"/>
                </a:solidFill>
              </a:rPr>
              <a:t> </a:t>
            </a:r>
            <a:r>
              <a:rPr lang="en-GB" i="1" dirty="0">
                <a:solidFill>
                  <a:srgbClr val="FFFF00"/>
                </a:solidFill>
              </a:rPr>
              <a:t>against another country that was perceived to be </a:t>
            </a:r>
            <a:r>
              <a:rPr lang="en-GB" dirty="0">
                <a:solidFill>
                  <a:srgbClr val="FFFF00"/>
                </a:solidFill>
              </a:rPr>
              <a:t>a </a:t>
            </a:r>
            <a:r>
              <a:rPr lang="en-GB" i="1" dirty="0">
                <a:solidFill>
                  <a:srgbClr val="FFFF00"/>
                </a:solidFill>
              </a:rPr>
              <a:t>threat. </a:t>
            </a:r>
          </a:p>
          <a:p>
            <a:pPr marL="342900" indent="-342900">
              <a:buFont typeface="+mj-lt"/>
              <a:buAutoNum type="arabicPeriod"/>
            </a:pPr>
            <a:r>
              <a:rPr lang="en-GB" i="1" dirty="0">
                <a:solidFill>
                  <a:srgbClr val="FFFF00"/>
                </a:solidFill>
              </a:rPr>
              <a:t>It is inconceivable that the UK would use Trident without prior discussion and approval by the US President. </a:t>
            </a:r>
            <a:br>
              <a:rPr lang="en-GB" i="1" dirty="0">
                <a:solidFill>
                  <a:srgbClr val="FFFF00"/>
                </a:solidFill>
              </a:rPr>
            </a:br>
            <a:r>
              <a:rPr lang="en-GB" i="1" dirty="0">
                <a:solidFill>
                  <a:srgbClr val="FFFF00"/>
                </a:solidFill>
              </a:rPr>
              <a:t>		</a:t>
            </a:r>
            <a:r>
              <a:rPr lang="en-GB" dirty="0">
                <a:solidFill>
                  <a:srgbClr val="FFFF00"/>
                </a:solidFill>
              </a:rPr>
              <a:t> </a:t>
            </a:r>
          </a:p>
          <a:p>
            <a:r>
              <a:rPr lang="en-GB" dirty="0">
                <a:solidFill>
                  <a:srgbClr val="FFFF00"/>
                </a:solidFill>
              </a:rPr>
              <a:t>By </a:t>
            </a:r>
            <a:r>
              <a:rPr lang="en-GB" i="1" dirty="0">
                <a:solidFill>
                  <a:srgbClr val="FFFF00"/>
                </a:solidFill>
              </a:rPr>
              <a:t>having such </a:t>
            </a:r>
            <a:r>
              <a:rPr lang="en-GB" dirty="0">
                <a:solidFill>
                  <a:srgbClr val="FFFF00"/>
                </a:solidFill>
              </a:rPr>
              <a:t>a </a:t>
            </a:r>
            <a:r>
              <a:rPr lang="en-GB" i="1" dirty="0">
                <a:solidFill>
                  <a:srgbClr val="FFFF00"/>
                </a:solidFill>
              </a:rPr>
              <a:t>direct involvement in Britain's nuclear weapons system, </a:t>
            </a:r>
            <a:br>
              <a:rPr lang="en-GB" i="1" dirty="0">
                <a:solidFill>
                  <a:srgbClr val="FFFF00"/>
                </a:solidFill>
              </a:rPr>
            </a:br>
            <a:r>
              <a:rPr lang="en-GB" i="1" dirty="0">
                <a:solidFill>
                  <a:srgbClr val="FFFF00"/>
                </a:solidFill>
              </a:rPr>
              <a:t>the US exercises significant leverage over the UK's foreign and defence </a:t>
            </a:r>
            <a:br>
              <a:rPr lang="en-GB" i="1" dirty="0">
                <a:solidFill>
                  <a:srgbClr val="FFFF00"/>
                </a:solidFill>
              </a:rPr>
            </a:br>
            <a:r>
              <a:rPr lang="en-GB" i="1" dirty="0">
                <a:solidFill>
                  <a:srgbClr val="FFFF00"/>
                </a:solidFill>
              </a:rPr>
              <a:t>policy. Trident therefore compromises, rather than asserts, British </a:t>
            </a:r>
            <a:br>
              <a:rPr lang="en-GB" i="1" dirty="0">
                <a:solidFill>
                  <a:srgbClr val="FFFF00"/>
                </a:solidFill>
              </a:rPr>
            </a:br>
            <a:r>
              <a:rPr lang="en-GB" i="1" dirty="0">
                <a:solidFill>
                  <a:srgbClr val="FFFF00"/>
                </a:solidFill>
              </a:rPr>
              <a:t>independence.</a:t>
            </a:r>
          </a:p>
          <a:p>
            <a:endParaRPr lang="en-GB" dirty="0">
              <a:solidFill>
                <a:srgbClr val="FFFF00"/>
              </a:solidFill>
            </a:endParaRPr>
          </a:p>
          <a:p>
            <a:endParaRPr lang="en-GB" i="1" dirty="0">
              <a:solidFill>
                <a:srgbClr val="FFFF00"/>
              </a:solidFill>
            </a:endParaRPr>
          </a:p>
          <a:p>
            <a:endParaRPr lang="en-GB" dirty="0"/>
          </a:p>
          <a:p>
            <a:endParaRPr lang="en-GB" dirty="0"/>
          </a:p>
        </p:txBody>
      </p:sp>
    </p:spTree>
    <p:extLst>
      <p:ext uri="{BB962C8B-B14F-4D97-AF65-F5344CB8AC3E}">
        <p14:creationId xmlns:p14="http://schemas.microsoft.com/office/powerpoint/2010/main" val="32134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80" y="332656"/>
            <a:ext cx="7632848" cy="6494085"/>
          </a:xfrm>
          <a:prstGeom prst="rect">
            <a:avLst/>
          </a:prstGeom>
          <a:noFill/>
        </p:spPr>
        <p:txBody>
          <a:bodyPr wrap="square" rtlCol="0">
            <a:spAutoFit/>
          </a:bodyPr>
          <a:lstStyle/>
          <a:p>
            <a:r>
              <a:rPr lang="en-GB" sz="2800" b="1" dirty="0">
                <a:solidFill>
                  <a:srgbClr val="FFFF00"/>
                </a:solidFill>
              </a:rPr>
              <a:t>Dangers of keeping nuclear weapons</a:t>
            </a:r>
          </a:p>
          <a:p>
            <a:endParaRPr lang="en-GB" sz="2800" b="1" dirty="0">
              <a:solidFill>
                <a:srgbClr val="FFFF00"/>
              </a:solidFill>
            </a:endParaRPr>
          </a:p>
          <a:p>
            <a:pPr marL="342900" indent="-342900">
              <a:buFont typeface="+mj-lt"/>
              <a:buAutoNum type="arabicPeriod"/>
            </a:pPr>
            <a:r>
              <a:rPr lang="en-GB" sz="2000" b="1" dirty="0">
                <a:solidFill>
                  <a:srgbClr val="FFFF00"/>
                </a:solidFill>
              </a:rPr>
              <a:t>Going to war by mistake</a:t>
            </a: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pPr marL="342900" indent="-342900">
              <a:buFont typeface="+mj-lt"/>
              <a:buAutoNum type="arabicPeriod"/>
            </a:pPr>
            <a:endParaRPr lang="en-GB" dirty="0">
              <a:solidFill>
                <a:srgbClr val="FFC000"/>
              </a:solidFill>
            </a:endParaRPr>
          </a:p>
          <a:p>
            <a:r>
              <a:rPr lang="en-GB" dirty="0">
                <a:solidFill>
                  <a:srgbClr val="FFC000"/>
                </a:solidFill>
                <a:hlinkClick r:id="" action="ppaction://hlinkfile"/>
              </a:rPr>
              <a:t>Chatham House April 2014</a:t>
            </a:r>
          </a:p>
          <a:p>
            <a:r>
              <a:rPr lang="en-GB" dirty="0">
                <a:solidFill>
                  <a:srgbClr val="FFC000"/>
                </a:solidFill>
                <a:hlinkClick r:id="" action="ppaction://hlinkfile"/>
              </a:rPr>
              <a:t>Too Close for Comfort</a:t>
            </a:r>
          </a:p>
          <a:p>
            <a:r>
              <a:rPr lang="en-GB" dirty="0">
                <a:solidFill>
                  <a:srgbClr val="FFC000"/>
                </a:solidFill>
                <a:hlinkClick r:id="" action="ppaction://hlinkfile"/>
              </a:rPr>
              <a:t>Cases of Near Nuclear Use  and Options for Policy</a:t>
            </a:r>
            <a:endParaRPr lang="en-GB" dirty="0">
              <a:solidFill>
                <a:srgbClr val="FFC000"/>
              </a:solidFill>
            </a:endParaRPr>
          </a:p>
          <a:p>
            <a:pPr marL="342900" indent="-342900">
              <a:buFont typeface="+mj-lt"/>
              <a:buAutoNum type="arabicPeriod"/>
            </a:pPr>
            <a:endParaRPr lang="en-GB" dirty="0">
              <a:solidFill>
                <a:srgbClr val="FFC000"/>
              </a:solidFill>
            </a:endParaRPr>
          </a:p>
        </p:txBody>
      </p:sp>
      <p:pic>
        <p:nvPicPr>
          <p:cNvPr id="3" name="Picture 2"/>
          <p:cNvPicPr>
            <a:picLocks noChangeAspect="1"/>
          </p:cNvPicPr>
          <p:nvPr/>
        </p:nvPicPr>
        <p:blipFill>
          <a:blip r:embed="rId2"/>
          <a:stretch>
            <a:fillRect/>
          </a:stretch>
        </p:blipFill>
        <p:spPr>
          <a:xfrm>
            <a:off x="395536" y="1631604"/>
            <a:ext cx="8424936" cy="3896187"/>
          </a:xfrm>
          <a:prstGeom prst="rect">
            <a:avLst/>
          </a:prstGeom>
        </p:spPr>
      </p:pic>
    </p:spTree>
    <p:extLst>
      <p:ext uri="{BB962C8B-B14F-4D97-AF65-F5344CB8AC3E}">
        <p14:creationId xmlns:p14="http://schemas.microsoft.com/office/powerpoint/2010/main" val="7987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721" y="403427"/>
            <a:ext cx="7416824" cy="5201424"/>
          </a:xfrm>
          <a:prstGeom prst="rect">
            <a:avLst/>
          </a:prstGeom>
        </p:spPr>
        <p:txBody>
          <a:bodyPr wrap="square">
            <a:spAutoFit/>
          </a:bodyPr>
          <a:lstStyle/>
          <a:p>
            <a:pPr marL="457200" indent="-457200">
              <a:buFont typeface="+mj-lt"/>
              <a:buAutoNum type="arabicPeriod" startAt="2"/>
            </a:pPr>
            <a:r>
              <a:rPr lang="en-GB" sz="2000" b="1" dirty="0">
                <a:solidFill>
                  <a:srgbClr val="FFFF00"/>
                </a:solidFill>
              </a:rPr>
              <a:t>Accident involving nuclear weapons</a:t>
            </a:r>
            <a:br>
              <a:rPr lang="en-GB" dirty="0">
                <a:solidFill>
                  <a:srgbClr val="FFFF00"/>
                </a:solidFill>
              </a:rPr>
            </a:br>
            <a:br>
              <a:rPr lang="en-GB" dirty="0">
                <a:solidFill>
                  <a:srgbClr val="FFFF00"/>
                </a:solidFill>
              </a:rPr>
            </a:br>
            <a:r>
              <a:rPr lang="en-GB" dirty="0">
                <a:solidFill>
                  <a:srgbClr val="FFFF00"/>
                </a:solidFill>
              </a:rPr>
              <a:t>Broken Arrows: Nuclear Weapons Accidents</a:t>
            </a:r>
            <a:br>
              <a:rPr lang="en-GB" b="1" dirty="0">
                <a:solidFill>
                  <a:srgbClr val="FFFF00"/>
                </a:solidFill>
              </a:rPr>
            </a:br>
            <a:r>
              <a:rPr lang="en-GB" dirty="0">
                <a:solidFill>
                  <a:srgbClr val="FFFF00"/>
                </a:solidFill>
                <a:hlinkClick r:id="rId2"/>
              </a:rPr>
              <a:t>http://www.atomicarchive.com/Almanac/Brokenarrows_static.shtml</a:t>
            </a:r>
            <a:endParaRPr lang="en-GB" dirty="0">
              <a:solidFill>
                <a:srgbClr val="FFFF00"/>
              </a:solidFill>
            </a:endParaRPr>
          </a:p>
          <a:p>
            <a:pPr marL="457200" indent="-457200">
              <a:buFont typeface="+mj-lt"/>
              <a:buAutoNum type="arabicPeriod" startAt="2"/>
            </a:pPr>
            <a:endParaRPr lang="en-GB" b="1" dirty="0">
              <a:solidFill>
                <a:srgbClr val="FFFF00"/>
              </a:solidFill>
            </a:endParaRPr>
          </a:p>
          <a:p>
            <a:r>
              <a:rPr lang="en-GB" dirty="0">
                <a:solidFill>
                  <a:srgbClr val="FFFF00"/>
                </a:solidFill>
              </a:rPr>
              <a:t>Since 1950, there have been 32 nuclear weapon accidents, known as "Broken Arrows." A Broken Arrow is defined as an unexpected event involving nuclear weapons that result in the accidental launching, firing, detonating, theft or loss of the weapon. To date, six nuclear weapons have been lost and never recovered.</a:t>
            </a:r>
          </a:p>
          <a:p>
            <a:endParaRPr lang="en-GB" dirty="0">
              <a:solidFill>
                <a:srgbClr val="FFFF00"/>
              </a:solidFill>
            </a:endParaRPr>
          </a:p>
          <a:p>
            <a:pPr marL="342900" indent="-342900">
              <a:buFont typeface="+mj-lt"/>
              <a:buAutoNum type="arabicPeriod" startAt="3"/>
            </a:pPr>
            <a:r>
              <a:rPr lang="en-GB" sz="2000" b="1" dirty="0">
                <a:solidFill>
                  <a:srgbClr val="FFFF00"/>
                </a:solidFill>
              </a:rPr>
              <a:t>Makes us a target for nuclear attack</a:t>
            </a:r>
            <a:br>
              <a:rPr lang="en-GB" sz="2000" b="1" dirty="0">
                <a:solidFill>
                  <a:srgbClr val="FFFF00"/>
                </a:solidFill>
              </a:rPr>
            </a:br>
            <a:endParaRPr lang="en-GB" sz="2000" b="1" dirty="0">
              <a:solidFill>
                <a:srgbClr val="FFFF00"/>
              </a:solidFill>
            </a:endParaRPr>
          </a:p>
          <a:p>
            <a:pPr marL="342900" indent="-342900">
              <a:buFont typeface="+mj-lt"/>
              <a:buAutoNum type="arabicPeriod" startAt="3"/>
            </a:pPr>
            <a:r>
              <a:rPr lang="en-GB" sz="2000" b="1" dirty="0">
                <a:solidFill>
                  <a:srgbClr val="FFFF00"/>
                </a:solidFill>
              </a:rPr>
              <a:t>“Madman” gets a finger on the button</a:t>
            </a:r>
          </a:p>
          <a:p>
            <a:pPr marL="342900" indent="-342900">
              <a:buFont typeface="+mj-lt"/>
              <a:buAutoNum type="arabicPeriod" startAt="3"/>
            </a:pPr>
            <a:endParaRPr lang="en-GB" dirty="0">
              <a:solidFill>
                <a:srgbClr val="FFFF00"/>
              </a:solidFill>
            </a:endParaRPr>
          </a:p>
          <a:p>
            <a:pPr marL="342900" indent="-342900">
              <a:buFont typeface="+mj-lt"/>
              <a:buAutoNum type="arabicPeriod" startAt="3"/>
            </a:pPr>
            <a:endParaRPr lang="en-GB" dirty="0">
              <a:solidFill>
                <a:srgbClr val="FFFF00"/>
              </a:solidFill>
            </a:endParaRPr>
          </a:p>
          <a:p>
            <a:endParaRPr lang="en-GB" dirty="0">
              <a:solidFill>
                <a:srgbClr val="FFFF00"/>
              </a:solidFill>
            </a:endParaRPr>
          </a:p>
          <a:p>
            <a:endParaRPr lang="en-GB" dirty="0">
              <a:solidFill>
                <a:srgbClr val="FFFF00"/>
              </a:solidFill>
            </a:endParaRPr>
          </a:p>
        </p:txBody>
      </p:sp>
      <p:sp>
        <p:nvSpPr>
          <p:cNvPr id="3" name="AutoShape 2" descr="Image result for current leader of north korea"/>
          <p:cNvSpPr>
            <a:spLocks noChangeAspect="1" noChangeArrowheads="1"/>
          </p:cNvSpPr>
          <p:nvPr/>
        </p:nvSpPr>
        <p:spPr bwMode="auto">
          <a:xfrm>
            <a:off x="0" y="-675456"/>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1758825" y="4663652"/>
            <a:ext cx="1816621" cy="1816621"/>
          </a:xfrm>
          <a:prstGeom prst="rect">
            <a:avLst/>
          </a:prstGeom>
        </p:spPr>
      </p:pic>
      <p:sp>
        <p:nvSpPr>
          <p:cNvPr id="6" name="Rectangle 5"/>
          <p:cNvSpPr/>
          <p:nvPr/>
        </p:nvSpPr>
        <p:spPr>
          <a:xfrm>
            <a:off x="323528" y="5420185"/>
            <a:ext cx="1335622" cy="369332"/>
          </a:xfrm>
          <a:prstGeom prst="rect">
            <a:avLst/>
          </a:prstGeom>
        </p:spPr>
        <p:txBody>
          <a:bodyPr wrap="none">
            <a:spAutoFit/>
          </a:bodyPr>
          <a:lstStyle/>
          <a:p>
            <a:r>
              <a:rPr lang="en-GB" dirty="0">
                <a:solidFill>
                  <a:srgbClr val="FFFF00"/>
                </a:solidFill>
              </a:rPr>
              <a:t>Kim Jong-un</a:t>
            </a:r>
          </a:p>
        </p:txBody>
      </p:sp>
      <p:pic>
        <p:nvPicPr>
          <p:cNvPr id="8" name="Picture 7"/>
          <p:cNvPicPr>
            <a:picLocks noChangeAspect="1"/>
          </p:cNvPicPr>
          <p:nvPr/>
        </p:nvPicPr>
        <p:blipFill>
          <a:blip r:embed="rId4"/>
          <a:stretch>
            <a:fillRect/>
          </a:stretch>
        </p:blipFill>
        <p:spPr>
          <a:xfrm>
            <a:off x="4860032" y="4746013"/>
            <a:ext cx="2290235" cy="1717676"/>
          </a:xfrm>
          <a:prstGeom prst="rect">
            <a:avLst/>
          </a:prstGeom>
        </p:spPr>
      </p:pic>
      <p:sp>
        <p:nvSpPr>
          <p:cNvPr id="9" name="TextBox 8"/>
          <p:cNvSpPr txBox="1"/>
          <p:nvPr/>
        </p:nvSpPr>
        <p:spPr>
          <a:xfrm>
            <a:off x="7303441" y="5387296"/>
            <a:ext cx="1872208" cy="369332"/>
          </a:xfrm>
          <a:prstGeom prst="rect">
            <a:avLst/>
          </a:prstGeom>
          <a:noFill/>
        </p:spPr>
        <p:txBody>
          <a:bodyPr wrap="square" rtlCol="0">
            <a:spAutoFit/>
          </a:bodyPr>
          <a:lstStyle/>
          <a:p>
            <a:r>
              <a:rPr lang="en-GB" dirty="0">
                <a:solidFill>
                  <a:srgbClr val="FFFF00"/>
                </a:solidFill>
              </a:rPr>
              <a:t>Donald Trump</a:t>
            </a:r>
          </a:p>
        </p:txBody>
      </p:sp>
    </p:spTree>
    <p:extLst>
      <p:ext uri="{BB962C8B-B14F-4D97-AF65-F5344CB8AC3E}">
        <p14:creationId xmlns:p14="http://schemas.microsoft.com/office/powerpoint/2010/main" val="17688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995130"/>
            <a:ext cx="6552728" cy="3354765"/>
          </a:xfrm>
          <a:prstGeom prst="rect">
            <a:avLst/>
          </a:prstGeom>
        </p:spPr>
        <p:txBody>
          <a:bodyPr wrap="square">
            <a:spAutoFit/>
          </a:bodyPr>
          <a:lstStyle/>
          <a:p>
            <a:pPr marL="457200" indent="-457200">
              <a:buFont typeface="+mj-lt"/>
              <a:buAutoNum type="arabicPeriod" startAt="5"/>
            </a:pPr>
            <a:r>
              <a:rPr lang="en-GB" sz="2000" b="1" dirty="0">
                <a:solidFill>
                  <a:srgbClr val="FFFF00"/>
                </a:solidFill>
              </a:rPr>
              <a:t>Traffic accident / Terrorist attack ?</a:t>
            </a:r>
          </a:p>
          <a:p>
            <a:endParaRPr lang="en-GB" sz="1600" dirty="0">
              <a:solidFill>
                <a:srgbClr val="FFFF00"/>
              </a:solidFill>
            </a:endParaRPr>
          </a:p>
          <a:p>
            <a:r>
              <a:rPr lang="en-GB" sz="1600" dirty="0">
                <a:solidFill>
                  <a:srgbClr val="FFFF00"/>
                </a:solidFill>
              </a:rPr>
              <a:t>Nuclear weapons convoys often pass close to or even through large towns. </a:t>
            </a:r>
            <a:br>
              <a:rPr lang="en-GB" sz="1600" dirty="0">
                <a:solidFill>
                  <a:srgbClr val="FFFF00"/>
                </a:solidFill>
              </a:rPr>
            </a:br>
            <a:endParaRPr lang="en-GB" sz="1600" dirty="0">
              <a:solidFill>
                <a:srgbClr val="FFFF00"/>
              </a:solidFill>
            </a:endParaRPr>
          </a:p>
          <a:p>
            <a:r>
              <a:rPr lang="en-GB" sz="1600" dirty="0">
                <a:solidFill>
                  <a:srgbClr val="FFFF00"/>
                </a:solidFill>
              </a:rPr>
              <a:t>The Ministry Of Defence (MOD) says there is little risk of a nuclear detonation during transport, but in an accident the highly volatile “conventional” explosive could be set off, causing the warhead to ‘jet’ plutonium. </a:t>
            </a:r>
          </a:p>
          <a:p>
            <a:endParaRPr lang="en-GB" sz="1600" dirty="0">
              <a:solidFill>
                <a:srgbClr val="FFFF00"/>
              </a:solidFill>
            </a:endParaRPr>
          </a:p>
          <a:p>
            <a:r>
              <a:rPr lang="en-GB" sz="1600" dirty="0">
                <a:solidFill>
                  <a:srgbClr val="FFFF00"/>
                </a:solidFill>
              </a:rPr>
              <a:t>More problematic than the explosion  would be its effect in dispersing  plutonium and uranium particles down wind for miles. </a:t>
            </a:r>
          </a:p>
          <a:p>
            <a:endParaRPr lang="en-GB" sz="1600" dirty="0">
              <a:solidFill>
                <a:srgbClr val="FFFF00"/>
              </a:solidFill>
            </a:endParaRPr>
          </a:p>
          <a:p>
            <a:r>
              <a:rPr lang="en-GB" sz="1600" dirty="0">
                <a:hlinkClick r:id="rId2"/>
              </a:rPr>
              <a:t>www.nukewatch.org.uk</a:t>
            </a:r>
            <a:endParaRPr lang="en-GB" dirty="0">
              <a:solidFill>
                <a:srgbClr val="FFFF00"/>
              </a:solidFill>
            </a:endParaRPr>
          </a:p>
        </p:txBody>
      </p:sp>
      <p:pic>
        <p:nvPicPr>
          <p:cNvPr id="2" name="Picture 1"/>
          <p:cNvPicPr>
            <a:picLocks noChangeAspect="1"/>
          </p:cNvPicPr>
          <p:nvPr/>
        </p:nvPicPr>
        <p:blipFill>
          <a:blip r:embed="rId3"/>
          <a:stretch>
            <a:fillRect/>
          </a:stretch>
        </p:blipFill>
        <p:spPr>
          <a:xfrm>
            <a:off x="683568" y="116632"/>
            <a:ext cx="7615014" cy="1779144"/>
          </a:xfrm>
          <a:prstGeom prst="rect">
            <a:avLst/>
          </a:prstGeom>
        </p:spPr>
      </p:pic>
    </p:spTree>
    <p:extLst>
      <p:ext uri="{BB962C8B-B14F-4D97-AF65-F5344CB8AC3E}">
        <p14:creationId xmlns:p14="http://schemas.microsoft.com/office/powerpoint/2010/main" val="187090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idx="4294967295"/>
          </p:nvPr>
        </p:nvSpPr>
        <p:spPr>
          <a:xfrm>
            <a:off x="395536" y="404664"/>
            <a:ext cx="5400600" cy="1512168"/>
          </a:xfrm>
        </p:spPr>
        <p:txBody>
          <a:bodyPr>
            <a:normAutofit/>
          </a:bodyPr>
          <a:lstStyle/>
          <a:p>
            <a:pPr algn="l"/>
            <a:r>
              <a:rPr lang="en-GB" sz="2800" b="1" dirty="0"/>
              <a:t>Why do we have Trident? </a:t>
            </a:r>
            <a:br>
              <a:rPr lang="en-GB" sz="2800" b="1" dirty="0"/>
            </a:br>
            <a:r>
              <a:rPr lang="en-GB" sz="2400" b="1" dirty="0"/>
              <a:t>Are there reasons for not renewing it? </a:t>
            </a:r>
            <a:endParaRPr lang="en-GB" sz="3200" b="1" dirty="0"/>
          </a:p>
        </p:txBody>
      </p:sp>
      <p:sp>
        <p:nvSpPr>
          <p:cNvPr id="19" name="Content Placeholder 18"/>
          <p:cNvSpPr>
            <a:spLocks noGrp="1"/>
          </p:cNvSpPr>
          <p:nvPr>
            <p:ph sz="half" idx="4294967295"/>
          </p:nvPr>
        </p:nvSpPr>
        <p:spPr>
          <a:xfrm>
            <a:off x="168076" y="1804665"/>
            <a:ext cx="5412035" cy="4576663"/>
          </a:xfrm>
        </p:spPr>
        <p:txBody>
          <a:bodyPr>
            <a:normAutofit fontScale="25000" lnSpcReduction="20000"/>
          </a:bodyPr>
          <a:lstStyle/>
          <a:p>
            <a:pPr marL="285750" indent="-285750"/>
            <a:r>
              <a:rPr lang="en-GB" sz="6400" b="1" dirty="0"/>
              <a:t>The decision to renew Trident comes before Parliament in 2016.  </a:t>
            </a:r>
          </a:p>
          <a:p>
            <a:pPr marL="0" indent="0">
              <a:buNone/>
            </a:pPr>
            <a:endParaRPr lang="en-GB" sz="6400" b="1" dirty="0"/>
          </a:p>
          <a:p>
            <a:r>
              <a:rPr lang="en-GB" sz="6400" b="1" dirty="0"/>
              <a:t>The Trident system was set up by the Thatcher government in the early 1980s, as a replacement for the Polaris missile system which the UK had since the 1960s.</a:t>
            </a:r>
          </a:p>
          <a:p>
            <a:pPr marL="0" indent="0">
              <a:buNone/>
            </a:pPr>
            <a:r>
              <a:rPr lang="en-GB" sz="6400" b="1" dirty="0"/>
              <a:t> </a:t>
            </a:r>
          </a:p>
          <a:p>
            <a:r>
              <a:rPr lang="en-GB" sz="6400" b="1" dirty="0"/>
              <a:t>In the early 1980s, the world was a different place politically.  It was still the time of the Cold War, before Glasnost and before the fall of the Berlin Wall (1989-early 1990s).</a:t>
            </a:r>
            <a:br>
              <a:rPr lang="en-GB" sz="6400" b="1" dirty="0"/>
            </a:br>
            <a:endParaRPr lang="en-GB" sz="6400" b="1" dirty="0"/>
          </a:p>
          <a:p>
            <a:r>
              <a:rPr lang="en-GB" sz="6400" b="1" dirty="0"/>
              <a:t>The current Trident generation will end its working life in the late 2020’s.  It takes about 17 years to develop a new system, which is why the government is seeking to make a commitment now.  The government has put back the ultimate decision date to 2016, making a delivery date for the first submarine at 2028</a:t>
            </a:r>
            <a:br>
              <a:rPr lang="en-GB" sz="6400" b="1" dirty="0"/>
            </a:br>
            <a:endParaRPr lang="en-GB" sz="6400" b="1" dirty="0">
              <a:latin typeface="+mj-lt"/>
            </a:endParaRPr>
          </a:p>
          <a:p>
            <a:r>
              <a:rPr lang="en-GB" sz="6400" b="1" dirty="0">
                <a:latin typeface="+mj-lt"/>
                <a:ea typeface="Lucida Sans Unicode"/>
              </a:rPr>
              <a:t>The current coalition government is in favour of renewing the Trident system, and is already making its case leading up to the 2016 vote in Parliament. </a:t>
            </a:r>
            <a:endParaRPr lang="en-GB" sz="6400" b="1" dirty="0">
              <a:latin typeface="+mj-lt"/>
            </a:endParaRPr>
          </a:p>
          <a:p>
            <a:endParaRPr lang="en-GB" dirty="0"/>
          </a:p>
        </p:txBody>
      </p:sp>
      <p:pic>
        <p:nvPicPr>
          <p:cNvPr id="23" name="Content Placeholder 22" descr="Polaris SLBM"/>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023595" y="260648"/>
            <a:ext cx="2266950" cy="3048000"/>
          </a:xfrm>
          <a:prstGeom prst="rect">
            <a:avLst/>
          </a:prstGeom>
          <a:noFill/>
          <a:ln>
            <a:noFill/>
          </a:ln>
        </p:spPr>
      </p:pic>
      <p:sp>
        <p:nvSpPr>
          <p:cNvPr id="21" name="Rectangle 20"/>
          <p:cNvSpPr/>
          <p:nvPr/>
        </p:nvSpPr>
        <p:spPr>
          <a:xfrm>
            <a:off x="5652120" y="3501008"/>
            <a:ext cx="3009900" cy="769441"/>
          </a:xfrm>
          <a:prstGeom prst="rect">
            <a:avLst/>
          </a:prstGeom>
        </p:spPr>
        <p:txBody>
          <a:bodyPr wrap="square">
            <a:spAutoFit/>
          </a:bodyPr>
          <a:lstStyle/>
          <a:p>
            <a:r>
              <a:rPr lang="en-GB" sz="1100" dirty="0"/>
              <a:t>A Polaris missile on display at the Imperial War Museum. It was the first submarine-based ballistic missile and represented Britain's independent nuclear deterrent since the 1960s.</a:t>
            </a:r>
          </a:p>
        </p:txBody>
      </p:sp>
      <p:pic>
        <p:nvPicPr>
          <p:cNvPr id="25" name="Picture 24" descr="Resolution"/>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14465"/>
            <a:ext cx="3009900" cy="1371600"/>
          </a:xfrm>
          <a:prstGeom prst="rect">
            <a:avLst/>
          </a:prstGeom>
          <a:noFill/>
          <a:ln>
            <a:noFill/>
          </a:ln>
        </p:spPr>
      </p:pic>
      <p:sp>
        <p:nvSpPr>
          <p:cNvPr id="22" name="Rectangle 21"/>
          <p:cNvSpPr/>
          <p:nvPr/>
        </p:nvSpPr>
        <p:spPr>
          <a:xfrm>
            <a:off x="5580112" y="5949280"/>
            <a:ext cx="3046347" cy="338554"/>
          </a:xfrm>
          <a:prstGeom prst="rect">
            <a:avLst/>
          </a:prstGeom>
        </p:spPr>
        <p:txBody>
          <a:bodyPr wrap="none">
            <a:spAutoFit/>
          </a:bodyPr>
          <a:lstStyle/>
          <a:p>
            <a:r>
              <a:rPr lang="en-GB" sz="1600" dirty="0"/>
              <a:t>Polaris submarine HMS Resolution</a:t>
            </a:r>
          </a:p>
        </p:txBody>
      </p:sp>
    </p:spTree>
    <p:extLst>
      <p:ext uri="{BB962C8B-B14F-4D97-AF65-F5344CB8AC3E}">
        <p14:creationId xmlns:p14="http://schemas.microsoft.com/office/powerpoint/2010/main" val="2085987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5040560" cy="5909310"/>
          </a:xfrm>
          <a:prstGeom prst="rect">
            <a:avLst/>
          </a:prstGeom>
        </p:spPr>
        <p:txBody>
          <a:bodyPr wrap="square">
            <a:spAutoFit/>
          </a:bodyPr>
          <a:lstStyle/>
          <a:p>
            <a:r>
              <a:rPr lang="en-GB" dirty="0">
                <a:solidFill>
                  <a:srgbClr val="FFFF00"/>
                </a:solidFill>
              </a:rPr>
              <a:t>Writing in </a:t>
            </a:r>
            <a:r>
              <a:rPr lang="en-GB" b="1" dirty="0">
                <a:solidFill>
                  <a:srgbClr val="FFFF00"/>
                </a:solidFill>
              </a:rPr>
              <a:t>The Telegraph </a:t>
            </a:r>
            <a:r>
              <a:rPr lang="en-GB" dirty="0">
                <a:solidFill>
                  <a:srgbClr val="FFFF00"/>
                </a:solidFill>
              </a:rPr>
              <a:t>on 3 April 2013, Prime Minister David Cameron said</a:t>
            </a:r>
          </a:p>
          <a:p>
            <a:endParaRPr lang="en-GB" dirty="0">
              <a:solidFill>
                <a:srgbClr val="FFFF00"/>
              </a:solidFill>
            </a:endParaRPr>
          </a:p>
          <a:p>
            <a:r>
              <a:rPr lang="en-GB" dirty="0">
                <a:solidFill>
                  <a:srgbClr val="FFFF00"/>
                </a:solidFill>
              </a:rPr>
              <a:t>“We need our nuclear deterrent as much today as we did when a previous British Government embarked on it over six decades ago.   </a:t>
            </a:r>
          </a:p>
          <a:p>
            <a:endParaRPr lang="en-GB" dirty="0">
              <a:solidFill>
                <a:srgbClr val="FFFF00"/>
              </a:solidFill>
            </a:endParaRPr>
          </a:p>
          <a:p>
            <a:r>
              <a:rPr lang="en-GB" dirty="0">
                <a:solidFill>
                  <a:srgbClr val="FFFF00"/>
                </a:solidFill>
              </a:rPr>
              <a:t>My judgment is that it would be foolish to leave Britain defenceless against a continuing, and growing, nuclear threat.</a:t>
            </a:r>
          </a:p>
          <a:p>
            <a:endParaRPr lang="en-GB" dirty="0">
              <a:solidFill>
                <a:srgbClr val="FFFF00"/>
              </a:solidFill>
            </a:endParaRPr>
          </a:p>
          <a:p>
            <a:r>
              <a:rPr lang="en-GB" dirty="0">
                <a:solidFill>
                  <a:srgbClr val="FFFF00"/>
                </a:solidFill>
              </a:rPr>
              <a:t>To those who say we can not afford a nuclear deterrent, I say that the security of our nation is worth the price.</a:t>
            </a:r>
          </a:p>
          <a:p>
            <a:endParaRPr lang="en-GB" dirty="0">
              <a:solidFill>
                <a:srgbClr val="FFFF00"/>
              </a:solidFill>
            </a:endParaRPr>
          </a:p>
          <a:p>
            <a:r>
              <a:rPr lang="en-GB" dirty="0">
                <a:solidFill>
                  <a:srgbClr val="FFFF00"/>
                </a:solidFill>
              </a:rPr>
              <a:t>Only the retention of our independent deterrent makes clear to any adversary that the devastating cost of an attack on the UK or its allies will always be far greater than anything it might hope to gain.”</a:t>
            </a:r>
          </a:p>
          <a:p>
            <a:endParaRPr lang="en-GB" dirty="0">
              <a:solidFill>
                <a:srgbClr val="FFFF00"/>
              </a:solidFill>
            </a:endParaRPr>
          </a:p>
          <a:p>
            <a:r>
              <a:rPr lang="en-GB" dirty="0">
                <a:solidFill>
                  <a:schemeClr val="accent1"/>
                </a:solidFill>
                <a:hlinkClick r:id="rId2" action="ppaction://hlinkfile"/>
              </a:rPr>
              <a:t>(full article)</a:t>
            </a:r>
            <a:endParaRPr lang="en-GB" dirty="0">
              <a:solidFill>
                <a:schemeClr val="accent1"/>
              </a:solidFill>
            </a:endParaRPr>
          </a:p>
        </p:txBody>
      </p:sp>
      <p:pic>
        <p:nvPicPr>
          <p:cNvPr id="3074" name="Picture 2" descr="http://i.telegraph.co.uk/multimedia/archive/01774/david-cameron-220_177455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72816"/>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0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424" y="332656"/>
            <a:ext cx="7272808" cy="2585323"/>
          </a:xfrm>
          <a:prstGeom prst="rect">
            <a:avLst/>
          </a:prstGeom>
        </p:spPr>
        <p:txBody>
          <a:bodyPr wrap="square">
            <a:spAutoFit/>
          </a:bodyPr>
          <a:lstStyle/>
          <a:p>
            <a:r>
              <a:rPr lang="en-GB" dirty="0">
                <a:solidFill>
                  <a:srgbClr val="FFFF00"/>
                </a:solidFill>
              </a:rPr>
              <a:t>The Government is obliged to fulfil 16 statutory defence policies.  Two of these policies relate to nuclear arms.</a:t>
            </a:r>
          </a:p>
          <a:p>
            <a:r>
              <a:rPr lang="en-GB" dirty="0">
                <a:solidFill>
                  <a:srgbClr val="FFFF00"/>
                </a:solidFill>
                <a:hlinkClick r:id="rId2" action="ppaction://hlinkfile"/>
              </a:rPr>
              <a:t>(</a:t>
            </a:r>
            <a:r>
              <a:rPr lang="en-GB" dirty="0" err="1">
                <a:solidFill>
                  <a:srgbClr val="FFFF00"/>
                </a:solidFill>
                <a:hlinkClick r:id="rId2" action="ppaction://hlinkfile"/>
              </a:rPr>
              <a:t>PoliciesMinistry</a:t>
            </a:r>
            <a:r>
              <a:rPr lang="en-GB" dirty="0">
                <a:solidFill>
                  <a:srgbClr val="FFFF00"/>
                </a:solidFill>
                <a:hlinkClick r:id="rId2" action="ppaction://hlinkfile"/>
              </a:rPr>
              <a:t> of DefenceTrident.docx</a:t>
            </a:r>
            <a:r>
              <a:rPr lang="en-GB" dirty="0">
                <a:solidFill>
                  <a:schemeClr val="accent1"/>
                </a:solidFill>
              </a:rPr>
              <a:t>)</a:t>
            </a:r>
          </a:p>
          <a:p>
            <a:endParaRPr lang="en-GB" dirty="0">
              <a:solidFill>
                <a:srgbClr val="FFFF00"/>
              </a:solidFill>
            </a:endParaRPr>
          </a:p>
          <a:p>
            <a:r>
              <a:rPr lang="en-GB" dirty="0">
                <a:solidFill>
                  <a:srgbClr val="FFFF00"/>
                </a:solidFill>
              </a:rPr>
              <a:t>Questions relevant to these policies are:</a:t>
            </a:r>
          </a:p>
          <a:p>
            <a:endParaRPr lang="en-GB" dirty="0">
              <a:solidFill>
                <a:srgbClr val="FFFF00"/>
              </a:solidFill>
            </a:endParaRPr>
          </a:p>
          <a:p>
            <a:pPr marL="342900" indent="-342900">
              <a:buFont typeface="+mj-lt"/>
              <a:buAutoNum type="arabicPeriod"/>
            </a:pPr>
            <a:r>
              <a:rPr lang="en-GB" dirty="0">
                <a:solidFill>
                  <a:srgbClr val="FFFF00"/>
                </a:solidFill>
              </a:rPr>
              <a:t> Do we need Trident?  </a:t>
            </a:r>
          </a:p>
          <a:p>
            <a:pPr marL="342900" indent="-342900">
              <a:buFont typeface="+mj-lt"/>
              <a:buAutoNum type="arabicPeriod"/>
            </a:pPr>
            <a:r>
              <a:rPr lang="en-GB" dirty="0">
                <a:solidFill>
                  <a:srgbClr val="FFFF00"/>
                </a:solidFill>
              </a:rPr>
              <a:t>Is it necessary to fulfil the government’s statutory obligations?  </a:t>
            </a:r>
          </a:p>
          <a:p>
            <a:pPr marL="342900" indent="-342900">
              <a:buFont typeface="+mj-lt"/>
              <a:buAutoNum type="arabicPeriod"/>
            </a:pPr>
            <a:r>
              <a:rPr lang="en-GB" dirty="0">
                <a:solidFill>
                  <a:srgbClr val="FFFF00"/>
                </a:solidFill>
              </a:rPr>
              <a:t>Are these 2 policies contradictory?</a:t>
            </a:r>
          </a:p>
        </p:txBody>
      </p:sp>
      <p:sp>
        <p:nvSpPr>
          <p:cNvPr id="6" name="TextBox 5"/>
          <p:cNvSpPr txBox="1"/>
          <p:nvPr/>
        </p:nvSpPr>
        <p:spPr>
          <a:xfrm>
            <a:off x="683568" y="3068960"/>
            <a:ext cx="7992888" cy="3416320"/>
          </a:xfrm>
          <a:prstGeom prst="rect">
            <a:avLst/>
          </a:prstGeom>
          <a:solidFill>
            <a:schemeClr val="tx2">
              <a:lumMod val="40000"/>
              <a:lumOff val="60000"/>
            </a:schemeClr>
          </a:solidFill>
        </p:spPr>
        <p:txBody>
          <a:bodyPr wrap="square" rtlCol="0">
            <a:spAutoFit/>
          </a:bodyPr>
          <a:lstStyle/>
          <a:p>
            <a:endParaRPr lang="en-GB" b="1" dirty="0"/>
          </a:p>
          <a:p>
            <a:r>
              <a:rPr lang="en-GB" b="1" dirty="0"/>
              <a:t>Government Policy:  Maintaining an effective, independent nuclear deterrent</a:t>
            </a:r>
          </a:p>
          <a:p>
            <a:endParaRPr lang="en-GB" dirty="0"/>
          </a:p>
          <a:p>
            <a:r>
              <a:rPr lang="en-GB" dirty="0"/>
              <a:t>The protection and defence of the UK is a primary responsibility of the government. The government is committed to maintaining the UK’s national nuclear deterrent, based on a ballistic missile submarine, for as long as the global security situation makes that necessary. </a:t>
            </a:r>
          </a:p>
          <a:p>
            <a:r>
              <a:rPr lang="en-GB" dirty="0"/>
              <a:t> </a:t>
            </a:r>
          </a:p>
          <a:p>
            <a:r>
              <a:rPr lang="en-GB" dirty="0"/>
              <a:t>This includes the </a:t>
            </a:r>
            <a:r>
              <a:rPr lang="en-GB" b="1" dirty="0"/>
              <a:t>National Counter Proliferation Strategy 2012-2015</a:t>
            </a:r>
            <a:endParaRPr lang="en-GB" dirty="0"/>
          </a:p>
          <a:p>
            <a:r>
              <a:rPr lang="en-GB" dirty="0"/>
              <a:t>The government launched its new National Counter Proliferation Strategy ahead of the Nuclear Security Summit in Seoul on 26-27 March 2012.</a:t>
            </a:r>
          </a:p>
          <a:p>
            <a:r>
              <a:rPr lang="en-GB" b="1" dirty="0"/>
              <a:t> </a:t>
            </a:r>
            <a:endParaRPr lang="en-GB" dirty="0"/>
          </a:p>
        </p:txBody>
      </p:sp>
    </p:spTree>
    <p:extLst>
      <p:ext uri="{BB962C8B-B14F-4D97-AF65-F5344CB8AC3E}">
        <p14:creationId xmlns:p14="http://schemas.microsoft.com/office/powerpoint/2010/main" val="143609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274638"/>
            <a:ext cx="8229600" cy="1143000"/>
          </a:xfrm>
        </p:spPr>
        <p:txBody>
          <a:bodyPr/>
          <a:lstStyle/>
          <a:p>
            <a:r>
              <a:rPr lang="en-GB" dirty="0"/>
              <a:t>What is Trident</a:t>
            </a:r>
          </a:p>
        </p:txBody>
      </p:sp>
      <p:sp>
        <p:nvSpPr>
          <p:cNvPr id="8" name="Content Placeholder 7"/>
          <p:cNvSpPr>
            <a:spLocks noGrp="1"/>
          </p:cNvSpPr>
          <p:nvPr>
            <p:ph sz="half" idx="4294967295"/>
          </p:nvPr>
        </p:nvSpPr>
        <p:spPr>
          <a:xfrm>
            <a:off x="179512" y="1600200"/>
            <a:ext cx="5904656" cy="4525963"/>
          </a:xfrm>
        </p:spPr>
        <p:txBody>
          <a:bodyPr>
            <a:normAutofit fontScale="47500" lnSpcReduction="20000"/>
          </a:bodyPr>
          <a:lstStyle/>
          <a:p>
            <a:r>
              <a:rPr lang="en-GB" sz="4400" dirty="0"/>
              <a:t>Trident is Britain’s nuclear weapons system.</a:t>
            </a:r>
          </a:p>
          <a:p>
            <a:pPr marL="0" indent="0">
              <a:buNone/>
            </a:pPr>
            <a:r>
              <a:rPr lang="en-GB" sz="4400" dirty="0"/>
              <a:t>  </a:t>
            </a:r>
          </a:p>
          <a:p>
            <a:r>
              <a:rPr lang="en-GB" sz="4400" dirty="0"/>
              <a:t>It is made up of four nuclear submarines. </a:t>
            </a:r>
          </a:p>
          <a:p>
            <a:endParaRPr lang="en-GB" sz="4400" dirty="0"/>
          </a:p>
          <a:p>
            <a:r>
              <a:rPr lang="en-GB" sz="4400" dirty="0"/>
              <a:t>Each submarine carried up to 8 missiles on board, and each missile carries up to 5 nuclear bombs (warheads) on top. </a:t>
            </a:r>
          </a:p>
          <a:p>
            <a:endParaRPr lang="en-GB" sz="4400" dirty="0"/>
          </a:p>
          <a:p>
            <a:r>
              <a:rPr lang="en-GB" sz="4400" dirty="0"/>
              <a:t> One Trident submarine patrols the seas at all times</a:t>
            </a:r>
            <a:br>
              <a:rPr lang="en-GB" sz="4400" dirty="0"/>
            </a:br>
            <a:endParaRPr lang="en-GB" sz="4400" dirty="0"/>
          </a:p>
          <a:p>
            <a:r>
              <a:rPr lang="en-GB" sz="4400" dirty="0"/>
              <a:t>Each of these bombs is around 8 times as destructive as the bomb which flattened Hiroshima in 1945, killing over 140,000 civilians.  </a:t>
            </a:r>
          </a:p>
          <a:p>
            <a:endParaRPr lang="en-GB" sz="4400" dirty="0"/>
          </a:p>
          <a:p>
            <a:pPr marL="0" indent="0">
              <a:buNone/>
            </a:pPr>
            <a:endParaRPr lang="en-GB" sz="4400" dirty="0"/>
          </a:p>
          <a:p>
            <a:endParaRPr lang="en-GB" dirty="0"/>
          </a:p>
        </p:txBody>
      </p:sp>
      <p:pic>
        <p:nvPicPr>
          <p:cNvPr id="10" name="Content Placeholder 9" descr="File:TridentMissileSystem.png">
            <a:hlinkClick r:id="rId3"/>
          </p:cNvPr>
          <p:cNvPicPr>
            <a:picLocks noGr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6228184" y="1700808"/>
            <a:ext cx="2458616" cy="4536504"/>
          </a:xfrm>
          <a:prstGeom prst="rect">
            <a:avLst/>
          </a:prstGeom>
          <a:noFill/>
          <a:ln>
            <a:noFill/>
          </a:ln>
        </p:spPr>
      </p:pic>
    </p:spTree>
    <p:extLst>
      <p:ext uri="{BB962C8B-B14F-4D97-AF65-F5344CB8AC3E}">
        <p14:creationId xmlns:p14="http://schemas.microsoft.com/office/powerpoint/2010/main" val="422951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7416824" cy="4247317"/>
          </a:xfrm>
          <a:prstGeom prst="rect">
            <a:avLst/>
          </a:prstGeom>
          <a:solidFill>
            <a:schemeClr val="tx2">
              <a:lumMod val="40000"/>
              <a:lumOff val="60000"/>
            </a:schemeClr>
          </a:solidFill>
        </p:spPr>
        <p:txBody>
          <a:bodyPr wrap="square">
            <a:spAutoFit/>
          </a:bodyPr>
          <a:lstStyle/>
          <a:p>
            <a:r>
              <a:rPr lang="en-GB" b="1" dirty="0"/>
              <a:t>Government Policy:  Working towards nuclear disarmament</a:t>
            </a:r>
          </a:p>
          <a:p>
            <a:endParaRPr lang="en-GB" dirty="0"/>
          </a:p>
          <a:p>
            <a:r>
              <a:rPr lang="en-GB" dirty="0"/>
              <a:t>At present, because of the continued existence of large nuclear arsenals around the world, the possibility of further </a:t>
            </a:r>
            <a:r>
              <a:rPr lang="en-GB" u="sng" dirty="0">
                <a:solidFill>
                  <a:srgbClr val="FFFF00"/>
                </a:solidFill>
                <a:hlinkClick r:id="rId2"/>
              </a:rPr>
              <a:t>proliferation of nuclear weapons</a:t>
            </a:r>
            <a:r>
              <a:rPr lang="en-GB" dirty="0">
                <a:solidFill>
                  <a:srgbClr val="FFFF00"/>
                </a:solidFill>
              </a:rPr>
              <a:t> </a:t>
            </a:r>
            <a:r>
              <a:rPr lang="en-GB" dirty="0"/>
              <a:t>and the risk of increased international instability and tension, we believe that </a:t>
            </a:r>
            <a:r>
              <a:rPr lang="en-GB" u="sng" dirty="0">
                <a:hlinkClick r:id="rId3"/>
              </a:rPr>
              <a:t>the UK’s nuclear deterrent</a:t>
            </a:r>
            <a:r>
              <a:rPr lang="en-GB" dirty="0"/>
              <a:t> remains an important element of our national security. However, we will continue to take steps towards a safer and more stable world where countries with nuclear weapons feel able to relinquish them. </a:t>
            </a:r>
          </a:p>
          <a:p>
            <a:endParaRPr lang="en-GB" dirty="0"/>
          </a:p>
          <a:p>
            <a:r>
              <a:rPr lang="en-GB" dirty="0"/>
              <a:t>We believe that sustainable nuclear disarmament can only be achieved through a multilateral process. The </a:t>
            </a:r>
            <a:r>
              <a:rPr lang="en-GB" u="sng" dirty="0">
                <a:hlinkClick r:id="rId4"/>
              </a:rPr>
              <a:t>Nuclear Non-Proliferation Treaty (NPT)</a:t>
            </a:r>
            <a:r>
              <a:rPr lang="en-GB" dirty="0"/>
              <a:t> provides the basis for global efforts to prevent the spread of nuclear weapons, to promote the safe and secure use of civil nuclear energy and to pursue the goal of a world without nuclear weapons.</a:t>
            </a:r>
          </a:p>
        </p:txBody>
      </p:sp>
    </p:spTree>
    <p:extLst>
      <p:ext uri="{BB962C8B-B14F-4D97-AF65-F5344CB8AC3E}">
        <p14:creationId xmlns:p14="http://schemas.microsoft.com/office/powerpoint/2010/main" val="348517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74345"/>
            <a:ext cx="7416824" cy="5447645"/>
          </a:xfrm>
          <a:prstGeom prst="rect">
            <a:avLst/>
          </a:prstGeom>
        </p:spPr>
        <p:txBody>
          <a:bodyPr wrap="square">
            <a:spAutoFit/>
          </a:bodyPr>
          <a:lstStyle/>
          <a:p>
            <a:r>
              <a:rPr lang="en-GB" dirty="0">
                <a:solidFill>
                  <a:srgbClr val="FFFF00"/>
                </a:solidFill>
              </a:rPr>
              <a:t>There is no explanation for WHY these are the optimum ways for fulfilling these statutory obligations, or what the alternatives might be for fulfilling them.</a:t>
            </a:r>
          </a:p>
          <a:p>
            <a:endParaRPr lang="en-GB" dirty="0">
              <a:solidFill>
                <a:srgbClr val="FFFF00"/>
              </a:solidFill>
            </a:endParaRPr>
          </a:p>
          <a:p>
            <a:r>
              <a:rPr lang="en-GB" dirty="0">
                <a:solidFill>
                  <a:srgbClr val="FFFF00"/>
                </a:solidFill>
              </a:rPr>
              <a:t>The argument for providing British jobs is mentioned.  British jobs equates to paying the private sector, the ‘military industrial complex.’</a:t>
            </a:r>
          </a:p>
          <a:p>
            <a:endParaRPr lang="en-GB" dirty="0">
              <a:solidFill>
                <a:srgbClr val="FFFF00"/>
              </a:solidFill>
            </a:endParaRPr>
          </a:p>
          <a:p>
            <a:r>
              <a:rPr lang="en-GB" dirty="0">
                <a:solidFill>
                  <a:srgbClr val="FFFF00"/>
                </a:solidFill>
              </a:rPr>
              <a:t>And, the decision has been politicised, by postponing it until 2016, after the 2015 general election (replacing trident was a Conservative pledge in the 2010 election) and after the Scottish referendum</a:t>
            </a:r>
          </a:p>
          <a:p>
            <a:endParaRPr lang="en-GB" dirty="0">
              <a:solidFill>
                <a:srgbClr val="FFFF00"/>
              </a:solidFill>
            </a:endParaRPr>
          </a:p>
          <a:p>
            <a:r>
              <a:rPr lang="en-GB" dirty="0">
                <a:solidFill>
                  <a:srgbClr val="FFFF00"/>
                </a:solidFill>
              </a:rPr>
              <a:t>Plus, national security has been given as the reason why the Trident review, currently taking place, will not be made entirely public.  However, the Conservative version of the review, and their critique of it, will be made fully public.</a:t>
            </a:r>
          </a:p>
          <a:p>
            <a:endParaRPr lang="en-GB" dirty="0">
              <a:solidFill>
                <a:srgbClr val="FFFF00"/>
              </a:solidFill>
            </a:endParaRPr>
          </a:p>
          <a:p>
            <a:endParaRPr lang="en-GB" dirty="0">
              <a:solidFill>
                <a:srgbClr val="FFFF00"/>
              </a:solidFill>
            </a:endParaRPr>
          </a:p>
          <a:p>
            <a:r>
              <a:rPr lang="en-GB" sz="2400" b="1" u="sng" dirty="0">
                <a:solidFill>
                  <a:srgbClr val="FFFF00"/>
                </a:solidFill>
              </a:rPr>
              <a:t>So, do we need trident?  Is there another point of view?</a:t>
            </a:r>
            <a:endParaRPr lang="en-GB" sz="2400"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42789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0324918"/>
              </p:ext>
            </p:extLst>
          </p:nvPr>
        </p:nvGraphicFramePr>
        <p:xfrm>
          <a:off x="683568" y="548680"/>
          <a:ext cx="7704856" cy="4689969"/>
        </p:xfrm>
        <a:graphic>
          <a:graphicData uri="http://schemas.openxmlformats.org/drawingml/2006/table">
            <a:tbl>
              <a:tblPr firstRow="1" firstCol="1" bandRow="1">
                <a:tableStyleId>{5C22544A-7EE6-4342-B048-85BDC9FD1C3A}</a:tableStyleId>
              </a:tblPr>
              <a:tblGrid>
                <a:gridCol w="4431870">
                  <a:extLst>
                    <a:ext uri="{9D8B030D-6E8A-4147-A177-3AD203B41FA5}">
                      <a16:colId xmlns:a16="http://schemas.microsoft.com/office/drawing/2014/main" val="1540645634"/>
                    </a:ext>
                  </a:extLst>
                </a:gridCol>
                <a:gridCol w="3272986">
                  <a:extLst>
                    <a:ext uri="{9D8B030D-6E8A-4147-A177-3AD203B41FA5}">
                      <a16:colId xmlns:a16="http://schemas.microsoft.com/office/drawing/2014/main" val="777424955"/>
                    </a:ext>
                  </a:extLst>
                </a:gridCol>
              </a:tblGrid>
              <a:tr h="599974">
                <a:tc gridSpan="2">
                  <a:txBody>
                    <a:bodyPr/>
                    <a:lstStyle/>
                    <a:p>
                      <a:pPr algn="ctr">
                        <a:lnSpc>
                          <a:spcPct val="144000"/>
                        </a:lnSpc>
                        <a:spcBef>
                          <a:spcPts val="175"/>
                        </a:spcBef>
                        <a:spcAft>
                          <a:spcPts val="0"/>
                        </a:spcAft>
                        <a:tabLst>
                          <a:tab pos="3594100" algn="l"/>
                        </a:tabLst>
                      </a:pPr>
                      <a:r>
                        <a:rPr lang="en-US" sz="2400" spc="-20" dirty="0">
                          <a:solidFill>
                            <a:srgbClr val="FF0000"/>
                          </a:solidFill>
                          <a:effectLst/>
                        </a:rPr>
                        <a:t>The costs of replacing Trident</a:t>
                      </a:r>
                      <a:endParaRPr lang="en-GB"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140970">
                        <a:lnSpc>
                          <a:spcPct val="144000"/>
                        </a:lnSpc>
                        <a:spcBef>
                          <a:spcPts val="175"/>
                        </a:spcBef>
                        <a:spcAft>
                          <a:spcPts val="0"/>
                        </a:spcAft>
                        <a:tabLst>
                          <a:tab pos="35941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819305"/>
                  </a:ext>
                </a:extLst>
              </a:tr>
              <a:tr h="762088">
                <a:tc>
                  <a:txBody>
                    <a:bodyPr/>
                    <a:lstStyle/>
                    <a:p>
                      <a:pPr>
                        <a:lnSpc>
                          <a:spcPct val="144000"/>
                        </a:lnSpc>
                        <a:spcBef>
                          <a:spcPts val="175"/>
                        </a:spcBef>
                        <a:spcAft>
                          <a:spcPts val="0"/>
                        </a:spcAft>
                        <a:tabLst>
                          <a:tab pos="3594100" algn="l"/>
                        </a:tabLst>
                      </a:pPr>
                      <a:r>
                        <a:rPr lang="en-US" sz="1800" spc="-20">
                          <a:effectLst/>
                        </a:rPr>
                        <a:t>Submarin</a:t>
                      </a:r>
                      <a:r>
                        <a:rPr lang="en-US" sz="1800">
                          <a:effectLst/>
                        </a:rPr>
                        <a:t>e</a:t>
                      </a:r>
                      <a:r>
                        <a:rPr lang="en-US" sz="1800" spc="-35">
                          <a:effectLst/>
                        </a:rPr>
                        <a:t> </a:t>
                      </a:r>
                      <a:r>
                        <a:rPr lang="en-US" sz="1800" spc="-20">
                          <a:effectLst/>
                        </a:rPr>
                        <a:t>p</a:t>
                      </a:r>
                      <a:r>
                        <a:rPr lang="en-US" sz="1800" spc="-35">
                          <a:effectLst/>
                        </a:rPr>
                        <a:t>r</a:t>
                      </a:r>
                      <a:r>
                        <a:rPr lang="en-US" sz="1800" spc="-20">
                          <a:effectLst/>
                        </a:rPr>
                        <a:t>ocu</a:t>
                      </a:r>
                      <a:r>
                        <a:rPr lang="en-US" sz="1800" spc="-35">
                          <a:effectLst/>
                        </a:rPr>
                        <a:t>r</a:t>
                      </a:r>
                      <a:r>
                        <a:rPr lang="en-US" sz="1800" spc="-20">
                          <a:effectLst/>
                        </a:rPr>
                        <a:t>emen</a:t>
                      </a:r>
                      <a:r>
                        <a:rPr lang="en-US" sz="1800">
                          <a:effectLst/>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ct val="144000"/>
                        </a:lnSpc>
                        <a:spcBef>
                          <a:spcPts val="175"/>
                        </a:spcBef>
                        <a:spcAft>
                          <a:spcPts val="0"/>
                        </a:spcAft>
                        <a:tabLst>
                          <a:tab pos="3594100" algn="l"/>
                        </a:tabLst>
                      </a:pPr>
                      <a:r>
                        <a:rPr lang="en-US" sz="1600" b="1" spc="-20" dirty="0">
                          <a:solidFill>
                            <a:schemeClr val="tx1">
                              <a:lumMod val="95000"/>
                              <a:lumOff val="5000"/>
                            </a:schemeClr>
                          </a:solidFill>
                          <a:effectLst/>
                        </a:rPr>
                        <a:t>£2</a:t>
                      </a:r>
                      <a:r>
                        <a:rPr lang="en-US" sz="1600" b="1" dirty="0">
                          <a:solidFill>
                            <a:schemeClr val="tx1">
                              <a:lumMod val="95000"/>
                              <a:lumOff val="5000"/>
                            </a:schemeClr>
                          </a:solidFill>
                          <a:effectLst/>
                        </a:rPr>
                        <a:t>6</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billio</a:t>
                      </a:r>
                      <a:r>
                        <a:rPr lang="en-US" sz="1600" b="1" dirty="0">
                          <a:solidFill>
                            <a:schemeClr val="tx1">
                              <a:lumMod val="95000"/>
                              <a:lumOff val="5000"/>
                            </a:schemeClr>
                          </a:solidFill>
                          <a:effectLst/>
                        </a:rPr>
                        <a:t>n</a:t>
                      </a:r>
                      <a:r>
                        <a:rPr lang="en-US" sz="1600" b="1" spc="-35" dirty="0">
                          <a:solidFill>
                            <a:schemeClr val="tx1">
                              <a:lumMod val="95000"/>
                              <a:lumOff val="5000"/>
                            </a:schemeClr>
                          </a:solidFill>
                          <a:effectLst/>
                        </a:rPr>
                        <a:t> </a:t>
                      </a:r>
                    </a:p>
                    <a:p>
                      <a:pPr marL="140970">
                        <a:lnSpc>
                          <a:spcPct val="144000"/>
                        </a:lnSpc>
                        <a:spcBef>
                          <a:spcPts val="175"/>
                        </a:spcBef>
                        <a:spcAft>
                          <a:spcPts val="0"/>
                        </a:spcAft>
                        <a:tabLst>
                          <a:tab pos="3594100" algn="l"/>
                        </a:tabLst>
                      </a:pPr>
                      <a:r>
                        <a:rPr lang="en-US" sz="1600" b="1" spc="-20" dirty="0">
                          <a:solidFill>
                            <a:schemeClr val="tx1">
                              <a:lumMod val="95000"/>
                              <a:lumOff val="5000"/>
                            </a:schemeClr>
                          </a:solidFill>
                          <a:effectLst/>
                        </a:rPr>
                        <a:t>(£2</a:t>
                      </a:r>
                      <a:r>
                        <a:rPr lang="en-US" sz="1600" b="1" dirty="0">
                          <a:solidFill>
                            <a:schemeClr val="tx1">
                              <a:lumMod val="95000"/>
                              <a:lumOff val="5000"/>
                            </a:schemeClr>
                          </a:solidFill>
                          <a:effectLst/>
                        </a:rPr>
                        <a:t>0</a:t>
                      </a:r>
                      <a:r>
                        <a:rPr lang="en-US" sz="1600" b="1" spc="-25" dirty="0">
                          <a:solidFill>
                            <a:schemeClr val="tx1">
                              <a:lumMod val="95000"/>
                              <a:lumOff val="5000"/>
                            </a:schemeClr>
                          </a:solidFill>
                          <a:effectLst/>
                        </a:rPr>
                        <a:t> </a:t>
                      </a:r>
                      <a:r>
                        <a:rPr lang="en-US" sz="1600" b="1" spc="-20" dirty="0">
                          <a:solidFill>
                            <a:schemeClr val="tx1">
                              <a:lumMod val="95000"/>
                              <a:lumOff val="5000"/>
                            </a:schemeClr>
                          </a:solidFill>
                          <a:effectLst/>
                        </a:rPr>
                        <a:t>billio</a:t>
                      </a:r>
                      <a:r>
                        <a:rPr lang="en-US" sz="1600" b="1" dirty="0">
                          <a:solidFill>
                            <a:schemeClr val="tx1">
                              <a:lumMod val="95000"/>
                              <a:lumOff val="5000"/>
                            </a:schemeClr>
                          </a:solidFill>
                          <a:effectLst/>
                        </a:rPr>
                        <a:t>n</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a</a:t>
                      </a:r>
                      <a:r>
                        <a:rPr lang="en-US" sz="1600" b="1" dirty="0">
                          <a:solidFill>
                            <a:schemeClr val="tx1">
                              <a:lumMod val="95000"/>
                              <a:lumOff val="5000"/>
                            </a:schemeClr>
                          </a:solidFill>
                          <a:effectLst/>
                        </a:rPr>
                        <a:t>t</a:t>
                      </a:r>
                      <a:r>
                        <a:rPr lang="en-US" sz="1600" b="1" spc="-40" dirty="0">
                          <a:solidFill>
                            <a:schemeClr val="tx1">
                              <a:lumMod val="95000"/>
                              <a:lumOff val="5000"/>
                            </a:schemeClr>
                          </a:solidFill>
                          <a:effectLst/>
                        </a:rPr>
                        <a:t> </a:t>
                      </a:r>
                      <a:r>
                        <a:rPr lang="en-US" sz="1600" b="1" spc="-20" dirty="0">
                          <a:solidFill>
                            <a:schemeClr val="tx1">
                              <a:lumMod val="95000"/>
                              <a:lumOff val="5000"/>
                            </a:schemeClr>
                          </a:solidFill>
                          <a:effectLst/>
                        </a:rPr>
                        <a:t>200</a:t>
                      </a:r>
                      <a:r>
                        <a:rPr lang="en-US" sz="1600" b="1" dirty="0">
                          <a:solidFill>
                            <a:schemeClr val="tx1">
                              <a:lumMod val="95000"/>
                              <a:lumOff val="5000"/>
                            </a:schemeClr>
                          </a:solidFill>
                          <a:effectLst/>
                        </a:rPr>
                        <a:t>6</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prices</a:t>
                      </a:r>
                      <a:r>
                        <a:rPr lang="en-US" sz="1600" b="1" dirty="0">
                          <a:solidFill>
                            <a:schemeClr val="tx1">
                              <a:lumMod val="95000"/>
                              <a:lumOff val="5000"/>
                            </a:schemeClr>
                          </a:solidFill>
                          <a:effectLst/>
                        </a:rPr>
                        <a:t>) </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0971605"/>
                  </a:ext>
                </a:extLst>
              </a:tr>
              <a:tr h="640338">
                <a:tc>
                  <a:txBody>
                    <a:bodyPr/>
                    <a:lstStyle/>
                    <a:p>
                      <a:pPr>
                        <a:lnSpc>
                          <a:spcPct val="144000"/>
                        </a:lnSpc>
                        <a:spcBef>
                          <a:spcPts val="175"/>
                        </a:spcBef>
                        <a:spcAft>
                          <a:spcPts val="0"/>
                        </a:spcAft>
                        <a:tabLst>
                          <a:tab pos="3594100" algn="l"/>
                        </a:tabLst>
                      </a:pPr>
                      <a:r>
                        <a:rPr lang="en-US" sz="1800" spc="-20">
                          <a:effectLst/>
                        </a:rPr>
                        <a:t>Cos</a:t>
                      </a:r>
                      <a:r>
                        <a:rPr lang="en-US" sz="1800">
                          <a:effectLst/>
                        </a:rPr>
                        <a:t>t</a:t>
                      </a:r>
                      <a:r>
                        <a:rPr lang="en-US" sz="1800" spc="-35">
                          <a:effectLst/>
                        </a:rPr>
                        <a:t> </a:t>
                      </a:r>
                      <a:r>
                        <a:rPr lang="en-US" sz="1800" spc="-20">
                          <a:effectLst/>
                        </a:rPr>
                        <a:t>o</a:t>
                      </a:r>
                      <a:r>
                        <a:rPr lang="en-US" sz="1800">
                          <a:effectLst/>
                        </a:rPr>
                        <a:t>f</a:t>
                      </a:r>
                      <a:r>
                        <a:rPr lang="en-US" sz="1800" spc="15">
                          <a:effectLst/>
                        </a:rPr>
                        <a:t> </a:t>
                      </a:r>
                      <a:r>
                        <a:rPr lang="en-US" sz="1800" spc="-20">
                          <a:effectLst/>
                        </a:rPr>
                        <a:t>missil</a:t>
                      </a:r>
                      <a:r>
                        <a:rPr lang="en-US" sz="1800">
                          <a:effectLst/>
                        </a:rPr>
                        <a:t>e</a:t>
                      </a:r>
                      <a:r>
                        <a:rPr lang="en-US" sz="1800" spc="-10">
                          <a:effectLst/>
                        </a:rPr>
                        <a:t> </a:t>
                      </a:r>
                      <a:r>
                        <a:rPr lang="en-US" sz="1800" spc="-20">
                          <a:effectLst/>
                        </a:rPr>
                        <a:t>extensio</a:t>
                      </a:r>
                      <a:r>
                        <a:rPr lang="en-US" sz="1800">
                          <a:effectLst/>
                        </a:rPr>
                        <a:t>n</a:t>
                      </a:r>
                      <a:r>
                        <a:rPr lang="en-US" sz="1800" spc="-35">
                          <a:effectLst/>
                        </a:rPr>
                        <a:t> </a:t>
                      </a:r>
                      <a:r>
                        <a:rPr lang="en-US" sz="1800" spc="-20">
                          <a:effectLst/>
                        </a:rPr>
                        <a:t>p</a:t>
                      </a:r>
                      <a:r>
                        <a:rPr lang="en-US" sz="1800" spc="-35">
                          <a:effectLst/>
                        </a:rPr>
                        <a:t>r</a:t>
                      </a:r>
                      <a:r>
                        <a:rPr lang="en-US" sz="1800" spc="-20">
                          <a:effectLst/>
                        </a:rPr>
                        <a:t>ogramm</a:t>
                      </a:r>
                      <a:r>
                        <a:rPr lang="en-US" sz="1800">
                          <a:effectLst/>
                        </a:rPr>
                        <a:t>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ct val="144000"/>
                        </a:lnSpc>
                        <a:spcBef>
                          <a:spcPts val="175"/>
                        </a:spcBef>
                        <a:spcAft>
                          <a:spcPts val="0"/>
                        </a:spcAft>
                        <a:tabLst>
                          <a:tab pos="3594100" algn="l"/>
                        </a:tabLst>
                      </a:pPr>
                      <a:r>
                        <a:rPr lang="en-US" sz="1600" b="1" spc="-20" dirty="0">
                          <a:solidFill>
                            <a:schemeClr val="tx1">
                              <a:lumMod val="95000"/>
                              <a:lumOff val="5000"/>
                            </a:schemeClr>
                          </a:solidFill>
                          <a:effectLst/>
                        </a:rPr>
                        <a:t>£25</a:t>
                      </a:r>
                      <a:r>
                        <a:rPr lang="en-US" sz="1600" b="1" dirty="0">
                          <a:solidFill>
                            <a:schemeClr val="tx1">
                              <a:lumMod val="95000"/>
                              <a:lumOff val="5000"/>
                            </a:schemeClr>
                          </a:solidFill>
                          <a:effectLst/>
                        </a:rPr>
                        <a:t>0</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million</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270637"/>
                  </a:ext>
                </a:extLst>
              </a:tr>
              <a:tr h="581948">
                <a:tc>
                  <a:txBody>
                    <a:bodyPr/>
                    <a:lstStyle/>
                    <a:p>
                      <a:pPr>
                        <a:lnSpc>
                          <a:spcPct val="107000"/>
                        </a:lnSpc>
                        <a:spcBef>
                          <a:spcPts val="10"/>
                        </a:spcBef>
                        <a:spcAft>
                          <a:spcPts val="0"/>
                        </a:spcAft>
                        <a:tabLst>
                          <a:tab pos="3594100" algn="l"/>
                        </a:tabLst>
                      </a:pPr>
                      <a:r>
                        <a:rPr lang="en-US" sz="1800" spc="-20">
                          <a:effectLst/>
                        </a:rPr>
                        <a:t>Replacemen</a:t>
                      </a:r>
                      <a:r>
                        <a:rPr lang="en-US" sz="1800">
                          <a:effectLst/>
                        </a:rPr>
                        <a:t>t</a:t>
                      </a:r>
                      <a:r>
                        <a:rPr lang="en-US" sz="1800" spc="-35">
                          <a:effectLst/>
                        </a:rPr>
                        <a:t> </a:t>
                      </a:r>
                      <a:r>
                        <a:rPr lang="en-US" sz="1800" spc="-20">
                          <a:effectLst/>
                        </a:rPr>
                        <a:t>warhead</a:t>
                      </a:r>
                      <a:r>
                        <a:rPr lang="en-US" sz="1800">
                          <a:effectLst/>
                        </a:rPr>
                        <a:t>s</a:t>
                      </a:r>
                      <a:r>
                        <a:rPr lang="en-US" sz="1800" spc="-35">
                          <a:effectLst/>
                        </a:rPr>
                        <a:t> </a:t>
                      </a:r>
                      <a:r>
                        <a:rPr lang="en-US" sz="1800" spc="-20">
                          <a:effectLst/>
                        </a:rPr>
                        <a:t>f</a:t>
                      </a:r>
                      <a:r>
                        <a:rPr lang="en-US" sz="1800" spc="-35">
                          <a:effectLst/>
                        </a:rPr>
                        <a:t>r</a:t>
                      </a:r>
                      <a:r>
                        <a:rPr lang="en-US" sz="1800" spc="-20">
                          <a:effectLst/>
                        </a:rPr>
                        <a:t>o</a:t>
                      </a:r>
                      <a:r>
                        <a:rPr lang="en-US" sz="1800">
                          <a:effectLst/>
                        </a:rPr>
                        <a:t>m</a:t>
                      </a:r>
                      <a:r>
                        <a:rPr lang="en-US" sz="1800" spc="15">
                          <a:effectLst/>
                        </a:rPr>
                        <a:t> </a:t>
                      </a:r>
                      <a:r>
                        <a:rPr lang="en-US" sz="1800" spc="-20">
                          <a:effectLst/>
                        </a:rPr>
                        <a:t>th</a:t>
                      </a:r>
                      <a:r>
                        <a:rPr lang="en-US" sz="1800">
                          <a:effectLst/>
                        </a:rPr>
                        <a:t>e</a:t>
                      </a:r>
                      <a:r>
                        <a:rPr lang="en-US" sz="1800" spc="-40">
                          <a:effectLst/>
                        </a:rPr>
                        <a:t> </a:t>
                      </a:r>
                      <a:r>
                        <a:rPr lang="en-US" sz="1800" spc="-20">
                          <a:effectLst/>
                        </a:rPr>
                        <a:t>2030</a:t>
                      </a:r>
                      <a:r>
                        <a:rPr lang="en-US" sz="1800">
                          <a:effectLst/>
                        </a:rPr>
                        <a:t>s</a:t>
                      </a:r>
                      <a:r>
                        <a:rPr lang="en-US" sz="1800" spc="-35">
                          <a:effectLst/>
                        </a:rPr>
                        <a:t> </a:t>
                      </a:r>
                      <a:r>
                        <a:rPr lang="en-US" sz="1800" spc="-20">
                          <a:effectLst/>
                        </a:rPr>
                        <a:t>onwa</a:t>
                      </a:r>
                      <a:r>
                        <a:rPr lang="en-US" sz="1800" spc="-35">
                          <a:effectLst/>
                        </a:rPr>
                        <a:t>r</a:t>
                      </a:r>
                      <a:r>
                        <a:rPr lang="en-US" sz="1800" spc="-20">
                          <a:effectLst/>
                        </a:rPr>
                        <a:t>d</a:t>
                      </a:r>
                      <a:r>
                        <a:rPr lang="en-US" sz="1800">
                          <a:effectLst/>
                        </a:rPr>
                        <a:t>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ct val="107000"/>
                        </a:lnSpc>
                        <a:spcBef>
                          <a:spcPts val="10"/>
                        </a:spcBef>
                        <a:spcAft>
                          <a:spcPts val="0"/>
                        </a:spcAft>
                        <a:tabLst>
                          <a:tab pos="3594100" algn="l"/>
                        </a:tabLst>
                      </a:pPr>
                      <a:r>
                        <a:rPr lang="en-US" sz="1600" b="1" spc="-20" dirty="0">
                          <a:solidFill>
                            <a:schemeClr val="tx1">
                              <a:lumMod val="95000"/>
                              <a:lumOff val="5000"/>
                            </a:schemeClr>
                          </a:solidFill>
                          <a:effectLst/>
                        </a:rPr>
                        <a:t>£</a:t>
                      </a:r>
                      <a:r>
                        <a:rPr lang="en-US" sz="1600" b="1" dirty="0">
                          <a:solidFill>
                            <a:schemeClr val="tx1">
                              <a:lumMod val="95000"/>
                              <a:lumOff val="5000"/>
                            </a:schemeClr>
                          </a:solidFill>
                          <a:effectLst/>
                        </a:rPr>
                        <a:t>3</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billion</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7277795"/>
                  </a:ext>
                </a:extLst>
              </a:tr>
              <a:tr h="553077">
                <a:tc>
                  <a:txBody>
                    <a:bodyPr/>
                    <a:lstStyle/>
                    <a:p>
                      <a:pPr>
                        <a:lnSpc>
                          <a:spcPct val="107000"/>
                        </a:lnSpc>
                        <a:spcBef>
                          <a:spcPts val="465"/>
                        </a:spcBef>
                        <a:spcAft>
                          <a:spcPts val="0"/>
                        </a:spcAft>
                        <a:tabLst>
                          <a:tab pos="3594100" algn="l"/>
                        </a:tabLst>
                      </a:pPr>
                      <a:r>
                        <a:rPr lang="en-US" sz="1800" spc="-20">
                          <a:effectLst/>
                        </a:rPr>
                        <a:t>I</a:t>
                      </a:r>
                      <a:r>
                        <a:rPr lang="en-US" sz="1800">
                          <a:effectLst/>
                        </a:rPr>
                        <a:t>n</a:t>
                      </a:r>
                      <a:r>
                        <a:rPr lang="en-US" sz="1800" spc="10">
                          <a:effectLst/>
                        </a:rPr>
                        <a:t> </a:t>
                      </a:r>
                      <a:r>
                        <a:rPr lang="en-US" sz="1800" spc="-20">
                          <a:effectLst/>
                        </a:rPr>
                        <a:t>servic</a:t>
                      </a:r>
                      <a:r>
                        <a:rPr lang="en-US" sz="1800">
                          <a:effectLst/>
                        </a:rPr>
                        <a:t>e</a:t>
                      </a:r>
                      <a:r>
                        <a:rPr lang="en-US" sz="1800" spc="-60">
                          <a:effectLst/>
                        </a:rPr>
                        <a:t> </a:t>
                      </a:r>
                      <a:r>
                        <a:rPr lang="en-US" sz="1800" spc="-20">
                          <a:effectLst/>
                        </a:rPr>
                        <a:t>cost</a:t>
                      </a:r>
                      <a:r>
                        <a:rPr lang="en-US" sz="1800">
                          <a:effectLst/>
                        </a:rPr>
                        <a:t>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ct val="107000"/>
                        </a:lnSpc>
                        <a:spcBef>
                          <a:spcPts val="465"/>
                        </a:spcBef>
                        <a:spcAft>
                          <a:spcPts val="0"/>
                        </a:spcAft>
                        <a:tabLst>
                          <a:tab pos="3594100" algn="l"/>
                        </a:tabLst>
                      </a:pPr>
                      <a:r>
                        <a:rPr lang="en-US" sz="1600" b="1" spc="-20" dirty="0">
                          <a:solidFill>
                            <a:schemeClr val="tx1">
                              <a:lumMod val="95000"/>
                              <a:lumOff val="5000"/>
                            </a:schemeClr>
                          </a:solidFill>
                          <a:effectLst/>
                        </a:rPr>
                        <a:t>£5</a:t>
                      </a:r>
                      <a:r>
                        <a:rPr lang="en-US" sz="1600" b="1" dirty="0">
                          <a:solidFill>
                            <a:schemeClr val="tx1">
                              <a:lumMod val="95000"/>
                              <a:lumOff val="5000"/>
                            </a:schemeClr>
                          </a:solidFill>
                          <a:effectLst/>
                        </a:rPr>
                        <a:t>7</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billion</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680775"/>
                  </a:ext>
                </a:extLst>
              </a:tr>
              <a:tr h="582591">
                <a:tc>
                  <a:txBody>
                    <a:bodyPr/>
                    <a:lstStyle/>
                    <a:p>
                      <a:pPr>
                        <a:lnSpc>
                          <a:spcPct val="107000"/>
                        </a:lnSpc>
                        <a:spcBef>
                          <a:spcPts val="465"/>
                        </a:spcBef>
                        <a:spcAft>
                          <a:spcPts val="0"/>
                        </a:spcAft>
                        <a:tabLst>
                          <a:tab pos="3594100" algn="l"/>
                        </a:tabLst>
                      </a:pPr>
                      <a:r>
                        <a:rPr lang="en-US" sz="1800" spc="-20">
                          <a:effectLst/>
                        </a:rPr>
                        <a:t>Conventiona</a:t>
                      </a:r>
                      <a:r>
                        <a:rPr lang="en-US" sz="1800">
                          <a:effectLst/>
                        </a:rPr>
                        <a:t>l</a:t>
                      </a:r>
                      <a:r>
                        <a:rPr lang="en-US" sz="1800" spc="10">
                          <a:effectLst/>
                        </a:rPr>
                        <a:t> </a:t>
                      </a:r>
                      <a:r>
                        <a:rPr lang="en-US" sz="1800" spc="-20">
                          <a:effectLst/>
                        </a:rPr>
                        <a:t>militar</a:t>
                      </a:r>
                      <a:r>
                        <a:rPr lang="en-US" sz="1800">
                          <a:effectLst/>
                        </a:rPr>
                        <a:t>y</a:t>
                      </a:r>
                      <a:r>
                        <a:rPr lang="en-US" sz="1800" spc="-95">
                          <a:effectLst/>
                        </a:rPr>
                        <a:t> </a:t>
                      </a:r>
                      <a:r>
                        <a:rPr lang="en-US" sz="1800" spc="-20">
                          <a:effectLst/>
                        </a:rPr>
                        <a:t>fo</a:t>
                      </a:r>
                      <a:r>
                        <a:rPr lang="en-US" sz="1800" spc="-35">
                          <a:effectLst/>
                        </a:rPr>
                        <a:t>r</a:t>
                      </a:r>
                      <a:r>
                        <a:rPr lang="en-US" sz="1800" spc="-20">
                          <a:effectLst/>
                        </a:rPr>
                        <a:t>ce</a:t>
                      </a:r>
                      <a:r>
                        <a:rPr lang="en-US" sz="1800">
                          <a:effectLst/>
                        </a:rPr>
                        <a:t>s</a:t>
                      </a:r>
                      <a:r>
                        <a:rPr lang="en-US" sz="1800" spc="-35">
                          <a:effectLst/>
                        </a:rPr>
                        <a:t> </a:t>
                      </a:r>
                      <a:r>
                        <a:rPr lang="en-US" sz="1800" spc="-20">
                          <a:effectLst/>
                        </a:rPr>
                        <a:t>di</a:t>
                      </a:r>
                      <a:r>
                        <a:rPr lang="en-US" sz="1800" spc="-35">
                          <a:effectLst/>
                        </a:rPr>
                        <a:t>r</a:t>
                      </a:r>
                      <a:r>
                        <a:rPr lang="en-US" sz="1800" spc="-20">
                          <a:effectLst/>
                        </a:rPr>
                        <a:t>ectl</a:t>
                      </a:r>
                      <a:r>
                        <a:rPr lang="en-US" sz="1800">
                          <a:effectLst/>
                        </a:rPr>
                        <a:t>y</a:t>
                      </a:r>
                      <a:r>
                        <a:rPr lang="en-US" sz="1800" spc="-35">
                          <a:effectLst/>
                        </a:rPr>
                        <a:t> </a:t>
                      </a:r>
                      <a:r>
                        <a:rPr lang="en-US" sz="1800" spc="-20">
                          <a:effectLst/>
                        </a:rPr>
                        <a:t>assigne</a:t>
                      </a:r>
                      <a:r>
                        <a:rPr lang="en-US" sz="1800">
                          <a:effectLst/>
                        </a:rPr>
                        <a:t>d</a:t>
                      </a:r>
                      <a:r>
                        <a:rPr lang="en-US" sz="1800" spc="20">
                          <a:effectLst/>
                        </a:rPr>
                        <a:t> </a:t>
                      </a:r>
                      <a:r>
                        <a:rPr lang="en-US" sz="1800" spc="-20">
                          <a:effectLst/>
                        </a:rPr>
                        <a:t>t</a:t>
                      </a:r>
                      <a:r>
                        <a:rPr lang="en-US" sz="1800">
                          <a:effectLst/>
                        </a:rPr>
                        <a:t>o</a:t>
                      </a:r>
                      <a:r>
                        <a:rPr lang="en-US" sz="1800" spc="15">
                          <a:effectLst/>
                        </a:rPr>
                        <a:t> </a:t>
                      </a:r>
                      <a:r>
                        <a:rPr lang="en-US" sz="1800" spc="-20">
                          <a:effectLst/>
                        </a:rPr>
                        <a:t>suppor</a:t>
                      </a:r>
                      <a:r>
                        <a:rPr lang="en-US" sz="1800">
                          <a:effectLst/>
                        </a:rPr>
                        <a:t>t</a:t>
                      </a:r>
                      <a:r>
                        <a:rPr lang="en-US" sz="1800" spc="-35">
                          <a:effectLst/>
                        </a:rPr>
                        <a:t> </a:t>
                      </a:r>
                      <a:r>
                        <a:rPr lang="en-US" sz="1800" spc="-100">
                          <a:effectLst/>
                        </a:rPr>
                        <a:t>T</a:t>
                      </a:r>
                      <a:r>
                        <a:rPr lang="en-US" sz="1800" spc="-20">
                          <a:effectLst/>
                        </a:rPr>
                        <a:t>riden</a:t>
                      </a:r>
                      <a:r>
                        <a:rPr lang="en-US" sz="1800">
                          <a:effectLst/>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ct val="107000"/>
                        </a:lnSpc>
                        <a:spcBef>
                          <a:spcPts val="465"/>
                        </a:spcBef>
                        <a:spcAft>
                          <a:spcPts val="0"/>
                        </a:spcAft>
                        <a:tabLst>
                          <a:tab pos="3594100" algn="l"/>
                        </a:tabLst>
                      </a:pPr>
                      <a:r>
                        <a:rPr lang="en-US" sz="1600" b="1" spc="-20" dirty="0">
                          <a:solidFill>
                            <a:schemeClr val="tx1">
                              <a:lumMod val="95000"/>
                              <a:lumOff val="5000"/>
                            </a:schemeClr>
                          </a:solidFill>
                          <a:effectLst/>
                        </a:rPr>
                        <a:t>£90</a:t>
                      </a:r>
                      <a:r>
                        <a:rPr lang="en-US" sz="1600" b="1" dirty="0">
                          <a:solidFill>
                            <a:schemeClr val="tx1">
                              <a:lumMod val="95000"/>
                              <a:lumOff val="5000"/>
                            </a:schemeClr>
                          </a:solidFill>
                          <a:effectLst/>
                        </a:rPr>
                        <a:t>0</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million</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078826"/>
                  </a:ext>
                </a:extLst>
              </a:tr>
              <a:tr h="581948">
                <a:tc>
                  <a:txBody>
                    <a:bodyPr/>
                    <a:lstStyle/>
                    <a:p>
                      <a:pPr>
                        <a:lnSpc>
                          <a:spcPct val="107000"/>
                        </a:lnSpc>
                        <a:spcBef>
                          <a:spcPts val="465"/>
                        </a:spcBef>
                        <a:spcAft>
                          <a:spcPts val="0"/>
                        </a:spcAft>
                        <a:tabLst>
                          <a:tab pos="3594100" algn="l"/>
                        </a:tabLst>
                      </a:pPr>
                      <a:r>
                        <a:rPr lang="en-US" sz="1800" spc="-20" dirty="0">
                          <a:effectLst/>
                        </a:rPr>
                        <a:t>Decommissionin</a:t>
                      </a:r>
                      <a:r>
                        <a:rPr lang="en-US" sz="1800" dirty="0">
                          <a:effectLst/>
                        </a:rPr>
                        <a:t>g</a:t>
                      </a:r>
                      <a:r>
                        <a:rPr lang="en-US" sz="1800" spc="-35" dirty="0">
                          <a:effectLst/>
                        </a:rPr>
                        <a:t> </a:t>
                      </a:r>
                      <a:r>
                        <a:rPr lang="en-US" sz="1800" spc="-20" dirty="0">
                          <a:effectLst/>
                        </a:rPr>
                        <a:t>cost</a:t>
                      </a:r>
                      <a:r>
                        <a:rPr lang="en-US" sz="1800" dirty="0">
                          <a:effectLst/>
                        </a:rPr>
                        <a:t>s</a:t>
                      </a:r>
                    </a:p>
                  </a:txBody>
                  <a:tcPr marL="68580" marR="68580" marT="0" marB="0"/>
                </a:tc>
                <a:tc>
                  <a:txBody>
                    <a:bodyPr/>
                    <a:lstStyle/>
                    <a:p>
                      <a:pPr marL="140970">
                        <a:lnSpc>
                          <a:spcPct val="107000"/>
                        </a:lnSpc>
                        <a:spcBef>
                          <a:spcPts val="465"/>
                        </a:spcBef>
                        <a:spcAft>
                          <a:spcPts val="0"/>
                        </a:spcAft>
                        <a:tabLst>
                          <a:tab pos="3594100" algn="l"/>
                        </a:tabLst>
                      </a:pPr>
                      <a:r>
                        <a:rPr lang="en-US" sz="1600" b="1" spc="-20" dirty="0">
                          <a:solidFill>
                            <a:schemeClr val="tx1">
                              <a:lumMod val="95000"/>
                              <a:lumOff val="5000"/>
                            </a:schemeClr>
                          </a:solidFill>
                          <a:effectLst/>
                        </a:rPr>
                        <a:t>£1</a:t>
                      </a:r>
                      <a:r>
                        <a:rPr lang="en-US" sz="1600" b="1" dirty="0">
                          <a:solidFill>
                            <a:schemeClr val="tx1">
                              <a:lumMod val="95000"/>
                              <a:lumOff val="5000"/>
                            </a:schemeClr>
                          </a:solidFill>
                          <a:effectLst/>
                        </a:rPr>
                        <a:t>3</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billio</a:t>
                      </a:r>
                      <a:r>
                        <a:rPr lang="en-US" sz="1600" b="1" dirty="0">
                          <a:solidFill>
                            <a:schemeClr val="tx1">
                              <a:lumMod val="95000"/>
                              <a:lumOff val="5000"/>
                            </a:schemeClr>
                          </a:solidFill>
                          <a:effectLst/>
                        </a:rPr>
                        <a:t>n</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(£9.7</a:t>
                      </a:r>
                      <a:r>
                        <a:rPr lang="en-US" sz="1600" b="1" dirty="0">
                          <a:solidFill>
                            <a:schemeClr val="tx1">
                              <a:lumMod val="95000"/>
                              <a:lumOff val="5000"/>
                            </a:schemeClr>
                          </a:solidFill>
                          <a:effectLst/>
                        </a:rPr>
                        <a:t>5</a:t>
                      </a:r>
                      <a:r>
                        <a:rPr lang="en-US" sz="1600" b="1" spc="-5" dirty="0">
                          <a:solidFill>
                            <a:schemeClr val="tx1">
                              <a:lumMod val="95000"/>
                              <a:lumOff val="5000"/>
                            </a:schemeClr>
                          </a:solidFill>
                          <a:effectLst/>
                        </a:rPr>
                        <a:t> </a:t>
                      </a:r>
                      <a:r>
                        <a:rPr lang="en-US" sz="1600" b="1" spc="-20" dirty="0">
                          <a:solidFill>
                            <a:schemeClr val="tx1">
                              <a:lumMod val="95000"/>
                              <a:lumOff val="5000"/>
                            </a:schemeClr>
                          </a:solidFill>
                          <a:effectLst/>
                        </a:rPr>
                        <a:t>billio</a:t>
                      </a:r>
                      <a:r>
                        <a:rPr lang="en-US" sz="1600" b="1" dirty="0">
                          <a:solidFill>
                            <a:schemeClr val="tx1">
                              <a:lumMod val="95000"/>
                              <a:lumOff val="5000"/>
                            </a:schemeClr>
                          </a:solidFill>
                          <a:effectLst/>
                        </a:rPr>
                        <a:t>n</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a</a:t>
                      </a:r>
                      <a:r>
                        <a:rPr lang="en-US" sz="1600" b="1" dirty="0">
                          <a:solidFill>
                            <a:schemeClr val="tx1">
                              <a:lumMod val="95000"/>
                              <a:lumOff val="5000"/>
                            </a:schemeClr>
                          </a:solidFill>
                          <a:effectLst/>
                        </a:rPr>
                        <a:t>t</a:t>
                      </a:r>
                      <a:r>
                        <a:rPr lang="en-US" sz="1600" b="1" spc="-40" dirty="0">
                          <a:solidFill>
                            <a:schemeClr val="tx1">
                              <a:lumMod val="95000"/>
                              <a:lumOff val="5000"/>
                            </a:schemeClr>
                          </a:solidFill>
                          <a:effectLst/>
                        </a:rPr>
                        <a:t> </a:t>
                      </a:r>
                      <a:r>
                        <a:rPr lang="en-US" sz="1600" b="1" spc="-20" dirty="0">
                          <a:solidFill>
                            <a:schemeClr val="tx1">
                              <a:lumMod val="95000"/>
                              <a:lumOff val="5000"/>
                            </a:schemeClr>
                          </a:solidFill>
                          <a:effectLst/>
                        </a:rPr>
                        <a:t>200</a:t>
                      </a:r>
                      <a:r>
                        <a:rPr lang="en-US" sz="1600" b="1" dirty="0">
                          <a:solidFill>
                            <a:schemeClr val="tx1">
                              <a:lumMod val="95000"/>
                              <a:lumOff val="5000"/>
                            </a:schemeClr>
                          </a:solidFill>
                          <a:effectLst/>
                        </a:rPr>
                        <a:t>6</a:t>
                      </a:r>
                      <a:r>
                        <a:rPr lang="en-US" sz="1600" b="1" spc="-35" dirty="0">
                          <a:solidFill>
                            <a:schemeClr val="tx1">
                              <a:lumMod val="95000"/>
                              <a:lumOff val="5000"/>
                            </a:schemeClr>
                          </a:solidFill>
                          <a:effectLst/>
                        </a:rPr>
                        <a:t> </a:t>
                      </a:r>
                      <a:r>
                        <a:rPr lang="en-US" sz="1600" b="1" spc="-20" dirty="0">
                          <a:solidFill>
                            <a:schemeClr val="tx1">
                              <a:lumMod val="95000"/>
                              <a:lumOff val="5000"/>
                            </a:schemeClr>
                          </a:solidFill>
                          <a:effectLst/>
                        </a:rPr>
                        <a:t>prices</a:t>
                      </a:r>
                      <a:r>
                        <a:rPr lang="en-US" sz="1050" b="1" spc="-20" dirty="0">
                          <a:solidFill>
                            <a:schemeClr val="tx1">
                              <a:lumMod val="95000"/>
                              <a:lumOff val="5000"/>
                            </a:schemeClr>
                          </a:solidFill>
                          <a:effectLst/>
                        </a:rPr>
                        <a:t>8</a:t>
                      </a:r>
                      <a:r>
                        <a:rPr lang="en-US" sz="1600" b="1" dirty="0">
                          <a:solidFill>
                            <a:schemeClr val="tx1">
                              <a:lumMod val="95000"/>
                              <a:lumOff val="5000"/>
                            </a:schemeClr>
                          </a:solidFill>
                          <a:effectLst/>
                        </a:rPr>
                        <a:t>)</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5972740"/>
                  </a:ext>
                </a:extLst>
              </a:tr>
              <a:tr h="378556">
                <a:tc>
                  <a:txBody>
                    <a:bodyPr/>
                    <a:lstStyle/>
                    <a:p>
                      <a:pPr>
                        <a:lnSpc>
                          <a:spcPts val="1025"/>
                        </a:lnSpc>
                        <a:spcAft>
                          <a:spcPts val="0"/>
                        </a:spcAft>
                        <a:tabLst>
                          <a:tab pos="3594100" algn="l"/>
                        </a:tabLst>
                      </a:pPr>
                      <a:endParaRPr lang="en-US" sz="1800" spc="-20" dirty="0">
                        <a:effectLst/>
                      </a:endParaRPr>
                    </a:p>
                    <a:p>
                      <a:pPr>
                        <a:lnSpc>
                          <a:spcPts val="1025"/>
                        </a:lnSpc>
                        <a:spcAft>
                          <a:spcPts val="0"/>
                        </a:spcAft>
                        <a:tabLst>
                          <a:tab pos="3594100" algn="l"/>
                        </a:tabLst>
                      </a:pPr>
                      <a:r>
                        <a:rPr lang="en-US" sz="1800" spc="-20" dirty="0">
                          <a:effectLst/>
                        </a:rPr>
                        <a:t>TO</a:t>
                      </a:r>
                      <a:r>
                        <a:rPr lang="en-US" sz="1800" spc="-75" dirty="0">
                          <a:effectLst/>
                        </a:rPr>
                        <a:t>T</a:t>
                      </a:r>
                      <a:r>
                        <a:rPr lang="en-US" sz="1800" spc="-20" dirty="0">
                          <a:effectLst/>
                        </a:rPr>
                        <a:t>A</a:t>
                      </a:r>
                      <a:r>
                        <a:rPr lang="en-US" sz="1800" dirty="0">
                          <a:effectLst/>
                        </a:rPr>
                        <a:t>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40970">
                        <a:lnSpc>
                          <a:spcPts val="1025"/>
                        </a:lnSpc>
                        <a:spcAft>
                          <a:spcPts val="0"/>
                        </a:spcAft>
                        <a:tabLst>
                          <a:tab pos="3594100" algn="l"/>
                        </a:tabLst>
                      </a:pPr>
                      <a:endParaRPr lang="en-US" sz="1600" b="1" spc="-25" dirty="0">
                        <a:solidFill>
                          <a:schemeClr val="tx1">
                            <a:lumMod val="95000"/>
                            <a:lumOff val="5000"/>
                          </a:schemeClr>
                        </a:solidFill>
                        <a:effectLst/>
                      </a:endParaRPr>
                    </a:p>
                    <a:p>
                      <a:pPr marL="140970">
                        <a:lnSpc>
                          <a:spcPts val="1025"/>
                        </a:lnSpc>
                        <a:spcAft>
                          <a:spcPts val="0"/>
                        </a:spcAft>
                        <a:tabLst>
                          <a:tab pos="3594100" algn="l"/>
                        </a:tabLst>
                      </a:pPr>
                      <a:r>
                        <a:rPr lang="en-US" sz="1600" b="1" spc="-25" dirty="0">
                          <a:solidFill>
                            <a:schemeClr val="tx1">
                              <a:lumMod val="95000"/>
                              <a:lumOff val="5000"/>
                            </a:schemeClr>
                          </a:solidFill>
                          <a:effectLst/>
                        </a:rPr>
                        <a:t>£10</a:t>
                      </a:r>
                      <a:r>
                        <a:rPr lang="en-US" sz="1600" b="1" dirty="0">
                          <a:solidFill>
                            <a:schemeClr val="tx1">
                              <a:lumMod val="95000"/>
                              <a:lumOff val="5000"/>
                            </a:schemeClr>
                          </a:solidFill>
                          <a:effectLst/>
                        </a:rPr>
                        <a:t>0</a:t>
                      </a:r>
                      <a:r>
                        <a:rPr lang="en-US" sz="1600" b="1" spc="-20" dirty="0">
                          <a:solidFill>
                            <a:schemeClr val="tx1">
                              <a:lumMod val="95000"/>
                              <a:lumOff val="5000"/>
                            </a:schemeClr>
                          </a:solidFill>
                          <a:effectLst/>
                        </a:rPr>
                        <a:t> billio</a:t>
                      </a:r>
                      <a:r>
                        <a:rPr lang="en-US" sz="1600" b="1" dirty="0">
                          <a:solidFill>
                            <a:schemeClr val="tx1">
                              <a:lumMod val="95000"/>
                              <a:lumOff val="5000"/>
                            </a:schemeClr>
                          </a:solidFill>
                          <a:effectLst/>
                        </a:rPr>
                        <a:t>n</a:t>
                      </a:r>
                      <a:endParaRPr lang="en-GB" sz="24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749973"/>
                  </a:ext>
                </a:extLst>
              </a:tr>
            </a:tbl>
          </a:graphicData>
        </a:graphic>
      </p:graphicFrame>
      <p:sp>
        <p:nvSpPr>
          <p:cNvPr id="5" name="Rectangle 4"/>
          <p:cNvSpPr/>
          <p:nvPr/>
        </p:nvSpPr>
        <p:spPr>
          <a:xfrm>
            <a:off x="467544" y="5589240"/>
            <a:ext cx="8208912" cy="830997"/>
          </a:xfrm>
          <a:prstGeom prst="rect">
            <a:avLst/>
          </a:prstGeom>
        </p:spPr>
        <p:txBody>
          <a:bodyPr wrap="square">
            <a:spAutoFit/>
          </a:bodyPr>
          <a:lstStyle/>
          <a:p>
            <a:r>
              <a:rPr lang="en-GB" sz="1600" dirty="0">
                <a:hlinkClick r:id="rId2" action="ppaction://hlinkfile"/>
              </a:rPr>
              <a:t>Defence White Paper: The Future of the United Kingdom’s Nuclear Deterrent  December 2006</a:t>
            </a:r>
            <a:endParaRPr lang="en-GB" sz="1600" dirty="0"/>
          </a:p>
          <a:p>
            <a:endParaRPr lang="en-GB" sz="1600" dirty="0"/>
          </a:p>
          <a:p>
            <a:r>
              <a:rPr lang="en-GB" sz="1600" dirty="0">
                <a:hlinkClick r:id="rId3" action="ppaction://hlinkfile"/>
              </a:rPr>
              <a:t>People not Trident : the economic case against Trident replacement</a:t>
            </a:r>
            <a:endParaRPr lang="en-GB" sz="1600" dirty="0"/>
          </a:p>
        </p:txBody>
      </p:sp>
    </p:spTree>
    <p:extLst>
      <p:ext uri="{BB962C8B-B14F-4D97-AF65-F5344CB8AC3E}">
        <p14:creationId xmlns:p14="http://schemas.microsoft.com/office/powerpoint/2010/main" val="295890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1560" y="692696"/>
          <a:ext cx="7848872" cy="5071878"/>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198911113"/>
                    </a:ext>
                  </a:extLst>
                </a:gridCol>
                <a:gridCol w="5256584">
                  <a:extLst>
                    <a:ext uri="{9D8B030D-6E8A-4147-A177-3AD203B41FA5}">
                      <a16:colId xmlns:a16="http://schemas.microsoft.com/office/drawing/2014/main" val="1486012212"/>
                    </a:ext>
                  </a:extLst>
                </a:gridCol>
              </a:tblGrid>
              <a:tr h="406978">
                <a:tc gridSpan="2">
                  <a:txBody>
                    <a:bodyPr/>
                    <a:lstStyle/>
                    <a:p>
                      <a:pPr algn="ctr"/>
                      <a:r>
                        <a:rPr lang="en-GB" sz="3200" dirty="0">
                          <a:solidFill>
                            <a:srgbClr val="FF0000"/>
                          </a:solidFill>
                        </a:rPr>
                        <a:t>Could the money be better spent?</a:t>
                      </a:r>
                    </a:p>
                  </a:txBody>
                  <a:tcPr/>
                </a:tc>
                <a:tc hMerge="1">
                  <a:txBody>
                    <a:bodyPr/>
                    <a:lstStyle/>
                    <a:p>
                      <a:endParaRPr lang="en-GB" dirty="0"/>
                    </a:p>
                  </a:txBody>
                  <a:tcPr/>
                </a:tc>
                <a:extLst>
                  <a:ext uri="{0D108BD9-81ED-4DB2-BD59-A6C34878D82A}">
                    <a16:rowId xmlns:a16="http://schemas.microsoft.com/office/drawing/2014/main" val="3083920817"/>
                  </a:ext>
                </a:extLst>
              </a:tr>
              <a:tr h="539050">
                <a:tc>
                  <a:txBody>
                    <a:bodyPr/>
                    <a:lstStyle/>
                    <a:p>
                      <a:r>
                        <a:rPr lang="en-GB" sz="2000" b="1" dirty="0"/>
                        <a:t>Jobs not Trident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invest in green spending create 2 million jobs</a:t>
                      </a:r>
                      <a:endParaRPr lang="en-GB" sz="2100" dirty="0"/>
                    </a:p>
                  </a:txBody>
                  <a:tcPr/>
                </a:tc>
                <a:extLst>
                  <a:ext uri="{0D108BD9-81ED-4DB2-BD59-A6C34878D82A}">
                    <a16:rowId xmlns:a16="http://schemas.microsoft.com/office/drawing/2014/main" val="2856975758"/>
                  </a:ext>
                </a:extLst>
              </a:tr>
              <a:tr h="638148">
                <a:tc>
                  <a:txBody>
                    <a:bodyPr/>
                    <a:lstStyle/>
                    <a:p>
                      <a:r>
                        <a:rPr lang="en-GB" sz="2000" b="1" dirty="0"/>
                        <a:t>NHS not Trident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fully fund all A&amp;E services for 40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employ 150,000 nurses</a:t>
                      </a:r>
                      <a:endParaRPr lang="en-GB" dirty="0"/>
                    </a:p>
                  </a:txBody>
                  <a:tcPr/>
                </a:tc>
                <a:extLst>
                  <a:ext uri="{0D108BD9-81ED-4DB2-BD59-A6C34878D82A}">
                    <a16:rowId xmlns:a16="http://schemas.microsoft.com/office/drawing/2014/main" val="2898197694"/>
                  </a:ext>
                </a:extLst>
              </a:tr>
              <a:tr h="478988">
                <a:tc>
                  <a:txBody>
                    <a:bodyPr/>
                    <a:lstStyle/>
                    <a:p>
                      <a:r>
                        <a:rPr lang="en-GB" sz="2000" b="1" dirty="0"/>
                        <a:t>Homes not Trident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build 1.5 million affordable homes</a:t>
                      </a:r>
                    </a:p>
                    <a:p>
                      <a:endParaRPr lang="en-GB" dirty="0"/>
                    </a:p>
                  </a:txBody>
                  <a:tcPr/>
                </a:tc>
                <a:extLst>
                  <a:ext uri="{0D108BD9-81ED-4DB2-BD59-A6C34878D82A}">
                    <a16:rowId xmlns:a16="http://schemas.microsoft.com/office/drawing/2014/main" val="1634400913"/>
                  </a:ext>
                </a:extLst>
              </a:tr>
              <a:tr h="478988">
                <a:tc>
                  <a:txBody>
                    <a:bodyPr/>
                    <a:lstStyle/>
                    <a:p>
                      <a:r>
                        <a:rPr lang="en-GB" sz="2000" b="1" dirty="0"/>
                        <a:t>Education not Trident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end tuition fees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build 2,000 primary school,</a:t>
                      </a:r>
                      <a:endParaRPr lang="en-GB" dirty="0"/>
                    </a:p>
                  </a:txBody>
                  <a:tcPr/>
                </a:tc>
                <a:extLst>
                  <a:ext uri="{0D108BD9-81ED-4DB2-BD59-A6C34878D82A}">
                    <a16:rowId xmlns:a16="http://schemas.microsoft.com/office/drawing/2014/main" val="218025890"/>
                  </a:ext>
                </a:extLst>
              </a:tr>
              <a:tr h="478988">
                <a:tc>
                  <a:txBody>
                    <a:bodyPr/>
                    <a:lstStyle/>
                    <a:p>
                      <a:r>
                        <a:rPr lang="en-GB" sz="2000" b="1" dirty="0"/>
                        <a:t>Climate not Trident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quadruple annual budget for renewable energy</a:t>
                      </a:r>
                      <a:endParaRPr lang="en-GB" dirty="0"/>
                    </a:p>
                  </a:txBody>
                  <a:tcPr/>
                </a:tc>
                <a:extLst>
                  <a:ext uri="{0D108BD9-81ED-4DB2-BD59-A6C34878D82A}">
                    <a16:rowId xmlns:a16="http://schemas.microsoft.com/office/drawing/2014/main" val="1725684285"/>
                  </a:ext>
                </a:extLst>
              </a:tr>
              <a:tr h="478988">
                <a:tc>
                  <a:txBody>
                    <a:bodyPr/>
                    <a:lstStyle/>
                    <a:p>
                      <a:r>
                        <a:rPr lang="en-GB" sz="2000" b="1" dirty="0"/>
                        <a:t>Wellbeing not Trident </a:t>
                      </a:r>
                    </a:p>
                  </a:txBody>
                  <a:tcPr/>
                </a:tc>
                <a:tc>
                  <a:txBody>
                    <a:bodyPr/>
                    <a:lstStyle/>
                    <a:p>
                      <a:r>
                        <a:rPr lang="en-GB" sz="1800" dirty="0"/>
                        <a:t>fund food banks </a:t>
                      </a:r>
                    </a:p>
                    <a:p>
                      <a:r>
                        <a:rPr lang="en-GB" sz="1800" dirty="0"/>
                        <a:t>end fuel poverty </a:t>
                      </a:r>
                    </a:p>
                    <a:p>
                      <a:r>
                        <a:rPr lang="en-GB" sz="1800" dirty="0"/>
                        <a:t>insulate 15 million homes</a:t>
                      </a:r>
                      <a:endParaRPr lang="en-GB" dirty="0"/>
                    </a:p>
                  </a:txBody>
                  <a:tcPr/>
                </a:tc>
                <a:extLst>
                  <a:ext uri="{0D108BD9-81ED-4DB2-BD59-A6C34878D82A}">
                    <a16:rowId xmlns:a16="http://schemas.microsoft.com/office/drawing/2014/main" val="2877256449"/>
                  </a:ext>
                </a:extLst>
              </a:tr>
              <a:tr h="478988">
                <a:tc>
                  <a:txBody>
                    <a:bodyPr/>
                    <a:lstStyle/>
                    <a:p>
                      <a:r>
                        <a:rPr lang="en-GB" sz="2000" b="1" dirty="0"/>
                        <a:t>Aid not Trident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provide safe water for all</a:t>
                      </a:r>
                    </a:p>
                    <a:p>
                      <a:endParaRPr lang="en-GB" dirty="0"/>
                    </a:p>
                  </a:txBody>
                  <a:tcPr/>
                </a:tc>
                <a:extLst>
                  <a:ext uri="{0D108BD9-81ED-4DB2-BD59-A6C34878D82A}">
                    <a16:rowId xmlns:a16="http://schemas.microsoft.com/office/drawing/2014/main" val="855961103"/>
                  </a:ext>
                </a:extLst>
              </a:tr>
            </a:tbl>
          </a:graphicData>
        </a:graphic>
      </p:graphicFrame>
    </p:spTree>
    <p:extLst>
      <p:ext uri="{BB962C8B-B14F-4D97-AF65-F5344CB8AC3E}">
        <p14:creationId xmlns:p14="http://schemas.microsoft.com/office/powerpoint/2010/main" val="52965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7056784" cy="4678204"/>
          </a:xfrm>
          <a:prstGeom prst="rect">
            <a:avLst/>
          </a:prstGeom>
          <a:noFill/>
        </p:spPr>
        <p:txBody>
          <a:bodyPr wrap="square" rtlCol="0">
            <a:spAutoFit/>
          </a:bodyPr>
          <a:lstStyle/>
          <a:p>
            <a:pPr algn="ctr"/>
            <a:r>
              <a:rPr lang="en-GB" sz="3200" b="1" dirty="0">
                <a:solidFill>
                  <a:srgbClr val="FFFF00"/>
                </a:solidFill>
              </a:rPr>
              <a:t>Trident versus  UK jobs</a:t>
            </a:r>
          </a:p>
          <a:p>
            <a:endParaRPr lang="en-GB" dirty="0">
              <a:solidFill>
                <a:srgbClr val="FFFF00"/>
              </a:solidFill>
            </a:endParaRPr>
          </a:p>
          <a:p>
            <a:r>
              <a:rPr lang="en-GB" dirty="0">
                <a:solidFill>
                  <a:srgbClr val="FFFF00"/>
                </a:solidFill>
                <a:hlinkClick r:id="rId2" action="ppaction://hlinkfile"/>
              </a:rPr>
              <a:t>Joint Scottish TUC and Scottish CND publication</a:t>
            </a:r>
            <a:endParaRPr lang="en-GB" dirty="0">
              <a:solidFill>
                <a:srgbClr val="FFFF00"/>
              </a:solidFill>
            </a:endParaRPr>
          </a:p>
          <a:p>
            <a:endParaRPr lang="en-GB" dirty="0">
              <a:solidFill>
                <a:srgbClr val="FFFF00"/>
              </a:solidFill>
            </a:endParaRPr>
          </a:p>
          <a:p>
            <a:pPr marL="457200" indent="-457200">
              <a:buFont typeface="+mj-lt"/>
              <a:buAutoNum type="arabicPeriod"/>
            </a:pPr>
            <a:r>
              <a:rPr lang="en-GB" sz="2000" dirty="0">
                <a:solidFill>
                  <a:srgbClr val="FFFF00"/>
                </a:solidFill>
              </a:rPr>
              <a:t>the Government’s four year long austerity programme which has squeezed defence budgets and pursued the replacement of Trident at the expense of spending on conventional defence and conventional defence manufacturing jobs In current financial circumstances. It is clear that there will be major employment consequences for Scotland if Trident is </a:t>
            </a:r>
            <a:r>
              <a:rPr lang="en-GB" sz="2000" b="1" dirty="0">
                <a:solidFill>
                  <a:srgbClr val="FF0000"/>
                </a:solidFill>
              </a:rPr>
              <a:t>not </a:t>
            </a:r>
            <a:r>
              <a:rPr lang="en-GB" sz="2000" dirty="0">
                <a:solidFill>
                  <a:srgbClr val="FFFF00"/>
                </a:solidFill>
              </a:rPr>
              <a:t>cancelled. </a:t>
            </a:r>
            <a:br>
              <a:rPr lang="en-GB" dirty="0">
                <a:solidFill>
                  <a:srgbClr val="FFFF00"/>
                </a:solidFill>
              </a:rPr>
            </a:br>
            <a:endParaRPr lang="en-GB" dirty="0">
              <a:solidFill>
                <a:srgbClr val="FFFF00"/>
              </a:solidFill>
            </a:endParaRPr>
          </a:p>
          <a:p>
            <a:endParaRPr lang="en-GB" dirty="0">
              <a:solidFill>
                <a:srgbClr val="FFFF00"/>
              </a:solidFill>
            </a:endParaRPr>
          </a:p>
          <a:p>
            <a:endParaRPr lang="en-GB"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145215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7776864" cy="5447645"/>
          </a:xfrm>
          <a:prstGeom prst="rect">
            <a:avLst/>
          </a:prstGeom>
        </p:spPr>
        <p:txBody>
          <a:bodyPr wrap="square">
            <a:spAutoFit/>
          </a:bodyPr>
          <a:lstStyle/>
          <a:p>
            <a:r>
              <a:rPr lang="en-GB" sz="2800" b="1" dirty="0">
                <a:solidFill>
                  <a:srgbClr val="FFFF00"/>
                </a:solidFill>
              </a:rPr>
              <a:t>Cuts to conventional forces/weapon systems</a:t>
            </a:r>
            <a:br>
              <a:rPr lang="en-GB" sz="2800" b="1" dirty="0">
                <a:solidFill>
                  <a:srgbClr val="FFFF00"/>
                </a:solidFill>
              </a:rPr>
            </a:br>
            <a:br>
              <a:rPr lang="en-GB" sz="2000" dirty="0">
                <a:solidFill>
                  <a:srgbClr val="FFFF00"/>
                </a:solidFill>
              </a:rPr>
            </a:br>
            <a:endParaRPr lang="en-GB" sz="2000" dirty="0">
              <a:solidFill>
                <a:srgbClr val="FFFF00"/>
              </a:solidFill>
            </a:endParaRPr>
          </a:p>
          <a:p>
            <a:pPr marL="457200" indent="-457200">
              <a:buFont typeface="+mj-lt"/>
              <a:buAutoNum type="alphaLcPeriod"/>
            </a:pPr>
            <a:r>
              <a:rPr lang="en-GB" sz="2000" dirty="0">
                <a:solidFill>
                  <a:srgbClr val="FFFF00"/>
                </a:solidFill>
              </a:rPr>
              <a:t>In 2012 BAE announced 3,000 job losses at its aircraft plants in Lancashire and York-shire and 600 workers were also laid off from the </a:t>
            </a:r>
            <a:r>
              <a:rPr lang="en-GB" sz="2000" dirty="0" err="1">
                <a:solidFill>
                  <a:srgbClr val="FFFF00"/>
                </a:solidFill>
              </a:rPr>
              <a:t>Agusta</a:t>
            </a:r>
            <a:r>
              <a:rPr lang="en-GB" sz="2000" dirty="0">
                <a:solidFill>
                  <a:srgbClr val="FFFF00"/>
                </a:solidFill>
              </a:rPr>
              <a:t> Westland helicopter plant in Yeovil. </a:t>
            </a:r>
          </a:p>
          <a:p>
            <a:pPr marL="457200" indent="-457200">
              <a:buFont typeface="+mj-lt"/>
              <a:buAutoNum type="alphaLcPeriod"/>
            </a:pPr>
            <a:endParaRPr lang="en-GB" sz="2000" dirty="0">
              <a:solidFill>
                <a:srgbClr val="FFFF00"/>
              </a:solidFill>
            </a:endParaRPr>
          </a:p>
          <a:p>
            <a:pPr marL="457200" indent="-457200">
              <a:buFont typeface="+mj-lt"/>
              <a:buAutoNum type="alphaLcPeriod"/>
            </a:pPr>
            <a:r>
              <a:rPr lang="en-GB" sz="2000" dirty="0">
                <a:solidFill>
                  <a:srgbClr val="FFFF00"/>
                </a:solidFill>
              </a:rPr>
              <a:t>In 2013 1,700 shipyard jobs were lost at Portsmouth and on the Clyde.</a:t>
            </a:r>
          </a:p>
          <a:p>
            <a:pPr marL="457200" indent="-457200">
              <a:buFont typeface="+mj-lt"/>
              <a:buAutoNum type="alphaLcPeriod"/>
            </a:pPr>
            <a:endParaRPr lang="en-GB" sz="2000" dirty="0">
              <a:solidFill>
                <a:srgbClr val="FFFF00"/>
              </a:solidFill>
            </a:endParaRPr>
          </a:p>
          <a:p>
            <a:pPr marL="457200" indent="-457200">
              <a:buFont typeface="+mj-lt"/>
              <a:buAutoNum type="alphaLcPeriod"/>
            </a:pPr>
            <a:r>
              <a:rPr lang="en-GB" sz="2000" dirty="0">
                <a:solidFill>
                  <a:srgbClr val="FFFF00"/>
                </a:solidFill>
              </a:rPr>
              <a:t> ‘Non-protected’ budgets, including Defence, are scheduled for a 30 per cent reduction by 2018-19.  </a:t>
            </a:r>
          </a:p>
          <a:p>
            <a:pPr marL="457200" indent="-457200">
              <a:buFont typeface="+mj-lt"/>
              <a:buAutoNum type="alphaLcPeriod"/>
            </a:pPr>
            <a:endParaRPr lang="en-GB" sz="2000" dirty="0">
              <a:solidFill>
                <a:srgbClr val="FFFF00"/>
              </a:solidFill>
            </a:endParaRPr>
          </a:p>
          <a:p>
            <a:pPr marL="457200" indent="-457200">
              <a:buFont typeface="+mj-lt"/>
              <a:buAutoNum type="alphaLcPeriod"/>
            </a:pPr>
            <a:r>
              <a:rPr lang="en-GB" sz="2000" dirty="0">
                <a:solidFill>
                  <a:srgbClr val="FFFF00"/>
                </a:solidFill>
              </a:rPr>
              <a:t>At the same time annual spending on ‘submarine and deterrent’ will increase from approximately £2 billion a year in 2013-14 to £4billion a year by 2023</a:t>
            </a:r>
          </a:p>
          <a:p>
            <a:pPr marL="342900" indent="-342900">
              <a:buFont typeface="+mj-lt"/>
              <a:buAutoNum type="alphaLcPeriod"/>
            </a:pPr>
            <a:endParaRPr lang="en-GB" sz="2000" dirty="0">
              <a:solidFill>
                <a:srgbClr val="FFFF00"/>
              </a:solidFill>
            </a:endParaRPr>
          </a:p>
        </p:txBody>
      </p:sp>
    </p:spTree>
    <p:extLst>
      <p:ext uri="{BB962C8B-B14F-4D97-AF65-F5344CB8AC3E}">
        <p14:creationId xmlns:p14="http://schemas.microsoft.com/office/powerpoint/2010/main" val="3866945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344816" cy="5632311"/>
          </a:xfrm>
          <a:prstGeom prst="rect">
            <a:avLst/>
          </a:prstGeom>
        </p:spPr>
        <p:txBody>
          <a:bodyPr wrap="square">
            <a:spAutoFit/>
          </a:bodyPr>
          <a:lstStyle/>
          <a:p>
            <a:pPr marL="457200" indent="-457200">
              <a:buFont typeface="+mj-lt"/>
              <a:buAutoNum type="alphaLcPeriod" startAt="5"/>
            </a:pPr>
            <a:r>
              <a:rPr lang="en-GB" sz="2000" dirty="0">
                <a:solidFill>
                  <a:srgbClr val="FFFF00"/>
                </a:solidFill>
              </a:rPr>
              <a:t> In February 2014 the National Audit Office expressed concern at the budget projections of the Ministry of Defence to 2023.  It queried in particular the sufficiency of its 5 per cent ‘unallocated margin within committed spending of £160 billion to 2023</a:t>
            </a:r>
          </a:p>
          <a:p>
            <a:pPr marL="457200" indent="-457200">
              <a:buFont typeface="+mj-lt"/>
              <a:buAutoNum type="alphaLcPeriod" startAt="5"/>
            </a:pPr>
            <a:endParaRPr lang="en-GB" sz="2000" dirty="0">
              <a:solidFill>
                <a:srgbClr val="FFFF00"/>
              </a:solidFill>
            </a:endParaRPr>
          </a:p>
          <a:p>
            <a:pPr marL="457200" indent="-457200">
              <a:buFont typeface="+mj-lt"/>
              <a:buAutoNum type="alphaLcPeriod" startAt="5"/>
            </a:pPr>
            <a:r>
              <a:rPr lang="en-GB" sz="2000" dirty="0">
                <a:solidFill>
                  <a:srgbClr val="FFFF00"/>
                </a:solidFill>
              </a:rPr>
              <a:t>The number of destroyers and frigates has fallen from 50 in 1990 to just 19 today, and Britain is also temporarily without an aircraft carrier to project airpower to conflict zones</a:t>
            </a:r>
          </a:p>
          <a:p>
            <a:pPr marL="457200" indent="-457200">
              <a:buFont typeface="+mj-lt"/>
              <a:buAutoNum type="alphaLcPeriod" startAt="5"/>
            </a:pPr>
            <a:endParaRPr lang="en-GB" sz="2000" dirty="0">
              <a:solidFill>
                <a:srgbClr val="FFFF00"/>
              </a:solidFill>
            </a:endParaRPr>
          </a:p>
          <a:p>
            <a:pPr marL="457200" indent="-457200">
              <a:buFont typeface="+mj-lt"/>
              <a:buAutoNum type="alphaLcPeriod" startAt="5"/>
            </a:pPr>
            <a:r>
              <a:rPr lang="en-GB" sz="2000" dirty="0">
                <a:solidFill>
                  <a:srgbClr val="FFFF00"/>
                </a:solidFill>
              </a:rPr>
              <a:t>Total troop numbers in the British army have already been cut severely, while the planned rise in reserves has yet to materialize. The UK may face a situation in which it has highly advanced equipment but lacks either the trained forces or the ammunition, maintenance, logistics and other supporting infrastructure to use it effectively.</a:t>
            </a:r>
          </a:p>
          <a:p>
            <a:pPr marL="342900" indent="-342900">
              <a:buFont typeface="+mj-lt"/>
              <a:buAutoNum type="alphaLcPeriod" startAt="5"/>
            </a:pPr>
            <a:endParaRPr lang="en-GB" sz="2000" dirty="0">
              <a:solidFill>
                <a:srgbClr val="FFFF00"/>
              </a:solidFill>
            </a:endParaRPr>
          </a:p>
          <a:p>
            <a:r>
              <a:rPr lang="en-GB" sz="2000" dirty="0">
                <a:solidFill>
                  <a:srgbClr val="FFFF00"/>
                </a:solidFill>
                <a:hlinkClick r:id="rId2" action="ppaction://hlinkfile"/>
              </a:rPr>
              <a:t>The Royal Institute of International Affairs  Chatham House </a:t>
            </a:r>
            <a:endParaRPr lang="en-GB" sz="2000" dirty="0">
              <a:solidFill>
                <a:srgbClr val="FFFF00"/>
              </a:solidFill>
            </a:endParaRPr>
          </a:p>
          <a:p>
            <a:endParaRPr lang="en-GB" sz="2000" dirty="0">
              <a:solidFill>
                <a:srgbClr val="FFFF00"/>
              </a:solidFill>
            </a:endParaRPr>
          </a:p>
        </p:txBody>
      </p:sp>
    </p:spTree>
    <p:extLst>
      <p:ext uri="{BB962C8B-B14F-4D97-AF65-F5344CB8AC3E}">
        <p14:creationId xmlns:p14="http://schemas.microsoft.com/office/powerpoint/2010/main" val="2207724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813174"/>
            <a:ext cx="7128792" cy="4430939"/>
          </a:xfrm>
          <a:prstGeom prst="rect">
            <a:avLst/>
          </a:prstGeom>
        </p:spPr>
      </p:pic>
      <p:sp>
        <p:nvSpPr>
          <p:cNvPr id="3" name="Rectangle 2"/>
          <p:cNvSpPr/>
          <p:nvPr/>
        </p:nvSpPr>
        <p:spPr>
          <a:xfrm>
            <a:off x="899592" y="612845"/>
            <a:ext cx="7560840" cy="1200329"/>
          </a:xfrm>
          <a:prstGeom prst="rect">
            <a:avLst/>
          </a:prstGeom>
        </p:spPr>
        <p:txBody>
          <a:bodyPr wrap="square">
            <a:spAutoFit/>
          </a:bodyPr>
          <a:lstStyle/>
          <a:p>
            <a:pPr marL="342900" indent="-342900">
              <a:buFont typeface="+mj-lt"/>
              <a:buAutoNum type="arabicPeriod" startAt="2"/>
            </a:pPr>
            <a:r>
              <a:rPr lang="en-GB" dirty="0">
                <a:solidFill>
                  <a:srgbClr val="FFFF00"/>
                </a:solidFill>
              </a:rPr>
              <a:t>Case studies from the United States which show that with early planning, adequate resources, workforce involvement and the political will, local communities can prosper after the closure of large military installations</a:t>
            </a:r>
            <a:br>
              <a:rPr lang="en-GB" dirty="0">
                <a:solidFill>
                  <a:srgbClr val="FFFF00"/>
                </a:solidFill>
              </a:rPr>
            </a:br>
            <a:endParaRPr lang="en-GB" dirty="0">
              <a:solidFill>
                <a:srgbClr val="FFFF00"/>
              </a:solidFill>
            </a:endParaRPr>
          </a:p>
        </p:txBody>
      </p:sp>
    </p:spTree>
    <p:extLst>
      <p:ext uri="{BB962C8B-B14F-4D97-AF65-F5344CB8AC3E}">
        <p14:creationId xmlns:p14="http://schemas.microsoft.com/office/powerpoint/2010/main" val="410277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2132856"/>
            <a:ext cx="7080567" cy="3908248"/>
          </a:xfrm>
          <a:prstGeom prst="rect">
            <a:avLst/>
          </a:prstGeom>
        </p:spPr>
      </p:pic>
      <p:sp>
        <p:nvSpPr>
          <p:cNvPr id="3" name="Rectangle 2"/>
          <p:cNvSpPr/>
          <p:nvPr/>
        </p:nvSpPr>
        <p:spPr>
          <a:xfrm>
            <a:off x="755576" y="332656"/>
            <a:ext cx="7488832" cy="1200329"/>
          </a:xfrm>
          <a:prstGeom prst="rect">
            <a:avLst/>
          </a:prstGeom>
        </p:spPr>
        <p:txBody>
          <a:bodyPr wrap="square">
            <a:spAutoFit/>
          </a:bodyPr>
          <a:lstStyle/>
          <a:p>
            <a:pPr marL="342900" indent="-342900">
              <a:buFont typeface="+mj-lt"/>
              <a:buAutoNum type="arabicPeriod" startAt="3"/>
            </a:pPr>
            <a:r>
              <a:rPr lang="en-GB" dirty="0">
                <a:solidFill>
                  <a:srgbClr val="FFFF00"/>
                </a:solidFill>
              </a:rPr>
              <a:t>A detailed breakdown of the skills involved in Trident-related work shows that many of these skills could be transferred to other non-Trident submarine, surface warship work or alternative economic development</a:t>
            </a:r>
            <a:br>
              <a:rPr lang="en-GB" dirty="0">
                <a:solidFill>
                  <a:srgbClr val="FFFF00"/>
                </a:solidFill>
              </a:rPr>
            </a:br>
            <a:endParaRPr lang="en-GB" dirty="0">
              <a:solidFill>
                <a:srgbClr val="FFFF00"/>
              </a:solidFill>
            </a:endParaRPr>
          </a:p>
        </p:txBody>
      </p:sp>
    </p:spTree>
    <p:extLst>
      <p:ext uri="{BB962C8B-B14F-4D97-AF65-F5344CB8AC3E}">
        <p14:creationId xmlns:p14="http://schemas.microsoft.com/office/powerpoint/2010/main" val="232574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1628800"/>
            <a:ext cx="7272807" cy="4483841"/>
          </a:xfrm>
          <a:prstGeom prst="rect">
            <a:avLst/>
          </a:prstGeom>
        </p:spPr>
      </p:pic>
    </p:spTree>
    <p:extLst>
      <p:ext uri="{BB962C8B-B14F-4D97-AF65-F5344CB8AC3E}">
        <p14:creationId xmlns:p14="http://schemas.microsoft.com/office/powerpoint/2010/main" val="402280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4/Atomic_bombing_of_Jap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88" y="1123835"/>
            <a:ext cx="8148552" cy="4836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7765" y="6093296"/>
            <a:ext cx="4464496" cy="369332"/>
          </a:xfrm>
          <a:prstGeom prst="rect">
            <a:avLst/>
          </a:prstGeom>
          <a:noFill/>
        </p:spPr>
        <p:txBody>
          <a:bodyPr wrap="square" rtlCol="0">
            <a:spAutoFit/>
          </a:bodyPr>
          <a:lstStyle/>
          <a:p>
            <a:r>
              <a:rPr lang="en-GB" dirty="0">
                <a:solidFill>
                  <a:srgbClr val="FFFF00"/>
                </a:solidFill>
              </a:rPr>
              <a:t>Atomic bombings of Hiroshima and Nagasaki</a:t>
            </a:r>
          </a:p>
        </p:txBody>
      </p:sp>
    </p:spTree>
    <p:extLst>
      <p:ext uri="{BB962C8B-B14F-4D97-AF65-F5344CB8AC3E}">
        <p14:creationId xmlns:p14="http://schemas.microsoft.com/office/powerpoint/2010/main" val="54984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010" y="836712"/>
            <a:ext cx="5385980" cy="5621984"/>
          </a:xfrm>
          <a:prstGeom prst="rect">
            <a:avLst/>
          </a:prstGeom>
        </p:spPr>
      </p:pic>
    </p:spTree>
    <p:extLst>
      <p:ext uri="{BB962C8B-B14F-4D97-AF65-F5344CB8AC3E}">
        <p14:creationId xmlns:p14="http://schemas.microsoft.com/office/powerpoint/2010/main" val="2577106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32069"/>
            <a:ext cx="4032448" cy="2585323"/>
          </a:xfrm>
          <a:prstGeom prst="rect">
            <a:avLst/>
          </a:prstGeom>
        </p:spPr>
        <p:txBody>
          <a:bodyPr wrap="square">
            <a:spAutoFit/>
          </a:bodyPr>
          <a:lstStyle/>
          <a:p>
            <a:pPr marL="342900" indent="-342900" algn="ctr">
              <a:buFont typeface="+mj-lt"/>
              <a:buAutoNum type="arabicPeriod" startAt="4"/>
            </a:pPr>
            <a:r>
              <a:rPr lang="en-GB" dirty="0">
                <a:solidFill>
                  <a:srgbClr val="FFFF00"/>
                </a:solidFill>
              </a:rPr>
              <a:t>T</a:t>
            </a:r>
            <a:r>
              <a:rPr lang="en-GB" b="1" dirty="0">
                <a:solidFill>
                  <a:srgbClr val="FFFF00"/>
                </a:solidFill>
              </a:rPr>
              <a:t>he case for a Scottish Defence Diversification Agency </a:t>
            </a:r>
          </a:p>
          <a:p>
            <a:pPr marL="285750" indent="-285750">
              <a:buFont typeface="Wingdings" panose="05000000000000000000" pitchFamily="2" charset="2"/>
              <a:buChar char="q"/>
            </a:pPr>
            <a:endParaRPr lang="en-GB" b="1" dirty="0">
              <a:solidFill>
                <a:srgbClr val="FFFF00"/>
              </a:solidFill>
            </a:endParaRPr>
          </a:p>
          <a:p>
            <a:r>
              <a:rPr lang="en-GB" dirty="0">
                <a:solidFill>
                  <a:srgbClr val="FFFF00"/>
                </a:solidFill>
              </a:rPr>
              <a:t>which is adequately staffed and resourced to engage with trade union representatives to develop and implement realistic plans for defence diversification that have the confidence of the workforce. </a:t>
            </a:r>
          </a:p>
        </p:txBody>
      </p:sp>
      <p:pic>
        <p:nvPicPr>
          <p:cNvPr id="3074" name="Picture 2" descr="SC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517232"/>
            <a:ext cx="6688227" cy="958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uc.org.uk/files/sit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78" y="4180139"/>
            <a:ext cx="225842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RlsGS4Ywan4gm_Im4lGWamL8zBTWYcLEyZ5uqwdpWHYkVPUM3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775482"/>
            <a:ext cx="1960344" cy="295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28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80728"/>
            <a:ext cx="7200800" cy="5509200"/>
          </a:xfrm>
          <a:prstGeom prst="rect">
            <a:avLst/>
          </a:prstGeom>
          <a:noFill/>
        </p:spPr>
        <p:txBody>
          <a:bodyPr wrap="square" rtlCol="0">
            <a:spAutoFit/>
          </a:bodyPr>
          <a:lstStyle/>
          <a:p>
            <a:r>
              <a:rPr lang="en-GB" sz="2000" b="1" dirty="0">
                <a:solidFill>
                  <a:srgbClr val="FFFF00"/>
                </a:solidFill>
              </a:rPr>
              <a:t>Military – Industrial Complex</a:t>
            </a:r>
          </a:p>
          <a:p>
            <a:pPr marL="342900" indent="-342900">
              <a:buFont typeface="+mj-lt"/>
              <a:buAutoNum type="arabicPeriod" startAt="2"/>
            </a:pPr>
            <a:endParaRPr lang="en-GB" sz="2000" b="1" dirty="0">
              <a:solidFill>
                <a:srgbClr val="FFFF00"/>
              </a:solidFill>
            </a:endParaRPr>
          </a:p>
          <a:p>
            <a:r>
              <a:rPr lang="en-GB" sz="1600" dirty="0">
                <a:solidFill>
                  <a:srgbClr val="FFFF00"/>
                </a:solidFill>
                <a:hlinkClick r:id="rId2" action="ppaction://hlinkfile"/>
              </a:rPr>
              <a:t>On January 17, 1961, in this farewell address, President Dwight Eisenhower </a:t>
            </a:r>
            <a:br>
              <a:rPr lang="en-GB" sz="1600" dirty="0">
                <a:solidFill>
                  <a:srgbClr val="FFFF00"/>
                </a:solidFill>
                <a:hlinkClick r:id="rId2" action="ppaction://hlinkfile"/>
              </a:rPr>
            </a:br>
            <a:r>
              <a:rPr lang="en-GB" sz="1600" dirty="0">
                <a:solidFill>
                  <a:srgbClr val="FFFF00"/>
                </a:solidFill>
                <a:hlinkClick r:id="rId2" action="ppaction://hlinkfile"/>
              </a:rPr>
              <a:t>warned against the establishment of a "military-industrial complex.</a:t>
            </a:r>
            <a:endParaRPr lang="en-GB" sz="1600" dirty="0">
              <a:solidFill>
                <a:srgbClr val="FFFF00"/>
              </a:solidFill>
            </a:endParaRPr>
          </a:p>
          <a:p>
            <a:endParaRPr lang="en-GB" sz="2000" dirty="0">
              <a:solidFill>
                <a:srgbClr val="FFFF00"/>
              </a:solidFill>
            </a:endParaRPr>
          </a:p>
          <a:p>
            <a:r>
              <a:rPr lang="en-GB" sz="2000" dirty="0">
                <a:solidFill>
                  <a:srgbClr val="FFFF00"/>
                </a:solidFill>
              </a:rPr>
              <a:t>“an immense military establishment and a large arms industry is new in the American experience. The total influence -- economic, political, even spiritual -- is felt in every city, every State house, every office of the Federal government……………….…In the councils of government, we must guard against the acquisition of unwarranted influence, whether sought or unsought, by the military industrial complex. The potential for the disastrous rise of misplaced power exists and will persist. ……………………………Only an alert and knowledgeable citizenry can compel the proper meshing of the huge industrial and military machinery of </a:t>
            </a:r>
            <a:r>
              <a:rPr lang="en-GB" sz="2000" dirty="0" err="1">
                <a:solidFill>
                  <a:srgbClr val="FFFF00"/>
                </a:solidFill>
              </a:rPr>
              <a:t>defense</a:t>
            </a:r>
            <a:r>
              <a:rPr lang="en-GB" sz="2000" dirty="0">
                <a:solidFill>
                  <a:srgbClr val="FFFF00"/>
                </a:solidFill>
              </a:rPr>
              <a:t> with our peaceful methods and goals, so that security and liberty may prosper together. “</a:t>
            </a:r>
          </a:p>
          <a:p>
            <a:endParaRPr lang="en-GB" sz="2000" b="1" dirty="0">
              <a:solidFill>
                <a:srgbClr val="FFFF00"/>
              </a:solidFill>
            </a:endParaRPr>
          </a:p>
        </p:txBody>
      </p:sp>
      <p:pic>
        <p:nvPicPr>
          <p:cNvPr id="4" name="Picture 3"/>
          <p:cNvPicPr>
            <a:picLocks noChangeAspect="1"/>
          </p:cNvPicPr>
          <p:nvPr/>
        </p:nvPicPr>
        <p:blipFill>
          <a:blip r:embed="rId3"/>
          <a:stretch>
            <a:fillRect/>
          </a:stretch>
        </p:blipFill>
        <p:spPr>
          <a:xfrm>
            <a:off x="7092280" y="341657"/>
            <a:ext cx="1587624" cy="2050681"/>
          </a:xfrm>
          <a:prstGeom prst="rect">
            <a:avLst/>
          </a:prstGeom>
        </p:spPr>
      </p:pic>
      <p:sp>
        <p:nvSpPr>
          <p:cNvPr id="3" name="Rectangle 2"/>
          <p:cNvSpPr/>
          <p:nvPr/>
        </p:nvSpPr>
        <p:spPr>
          <a:xfrm>
            <a:off x="323528" y="260648"/>
            <a:ext cx="6339812" cy="646331"/>
          </a:xfrm>
          <a:prstGeom prst="rect">
            <a:avLst/>
          </a:prstGeom>
        </p:spPr>
        <p:txBody>
          <a:bodyPr wrap="none">
            <a:spAutoFit/>
          </a:bodyPr>
          <a:lstStyle/>
          <a:p>
            <a:r>
              <a:rPr lang="en-GB" sz="3600" b="1" dirty="0">
                <a:solidFill>
                  <a:srgbClr val="FFFF00"/>
                </a:solidFill>
              </a:rPr>
              <a:t>Who gains if we renew Trident ?</a:t>
            </a:r>
          </a:p>
        </p:txBody>
      </p:sp>
    </p:spTree>
    <p:extLst>
      <p:ext uri="{BB962C8B-B14F-4D97-AF65-F5344CB8AC3E}">
        <p14:creationId xmlns:p14="http://schemas.microsoft.com/office/powerpoint/2010/main" val="1433045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6186309"/>
          </a:xfrm>
          <a:prstGeom prst="rect">
            <a:avLst/>
          </a:prstGeom>
          <a:noFill/>
        </p:spPr>
        <p:txBody>
          <a:bodyPr wrap="square" rtlCol="0">
            <a:spAutoFit/>
          </a:bodyPr>
          <a:lstStyle/>
          <a:p>
            <a:r>
              <a:rPr lang="en-GB" sz="2400" b="1" dirty="0">
                <a:solidFill>
                  <a:srgbClr val="FFFF00"/>
                </a:solidFill>
              </a:rPr>
              <a:t>So was Eisenhower right?</a:t>
            </a:r>
          </a:p>
          <a:p>
            <a:endParaRPr lang="en-GB" sz="800" b="1" dirty="0">
              <a:solidFill>
                <a:srgbClr val="FFFF00"/>
              </a:solidFill>
            </a:endParaRPr>
          </a:p>
          <a:p>
            <a:endParaRPr lang="en-GB" sz="2000" b="1" dirty="0">
              <a:solidFill>
                <a:srgbClr val="FFFF00"/>
              </a:solidFill>
            </a:endParaRPr>
          </a:p>
          <a:p>
            <a:r>
              <a:rPr lang="en-GB" sz="2000" b="1" dirty="0">
                <a:solidFill>
                  <a:srgbClr val="FFFF00"/>
                </a:solidFill>
              </a:rPr>
              <a:t>Political Influence of Arms Companies</a:t>
            </a:r>
          </a:p>
          <a:p>
            <a:endParaRPr lang="en-GB" dirty="0">
              <a:solidFill>
                <a:srgbClr val="FFFF00"/>
              </a:solidFill>
            </a:endParaRPr>
          </a:p>
          <a:p>
            <a:pPr marL="800100" lvl="1" indent="-342900">
              <a:buFont typeface="+mj-lt"/>
              <a:buAutoNum type="arabicPeriod"/>
            </a:pPr>
            <a:r>
              <a:rPr lang="en-GB" b="1" dirty="0">
                <a:solidFill>
                  <a:srgbClr val="FFFF00"/>
                </a:solidFill>
              </a:rPr>
              <a:t>Ministerial Support for Arms Deals</a:t>
            </a:r>
            <a:br>
              <a:rPr lang="en-GB" dirty="0">
                <a:solidFill>
                  <a:srgbClr val="FFFF00"/>
                </a:solidFill>
              </a:rPr>
            </a:br>
            <a:r>
              <a:rPr lang="en-GB" dirty="0">
                <a:solidFill>
                  <a:srgbClr val="FFFF00"/>
                </a:solidFill>
              </a:rPr>
              <a:t>The UK government provides a wide range of dedicated services in support of arms deals. They range from assistance to arms companies attending arms exhibitions, through financial support for individual deals, to a significant portion of Defence </a:t>
            </a:r>
            <a:r>
              <a:rPr lang="en-GB" dirty="0" err="1">
                <a:solidFill>
                  <a:srgbClr val="FFFF00"/>
                </a:solidFill>
              </a:rPr>
              <a:t>Attache</a:t>
            </a:r>
            <a:r>
              <a:rPr lang="en-GB" dirty="0">
                <a:solidFill>
                  <a:srgbClr val="FFFF00"/>
                </a:solidFill>
              </a:rPr>
              <a:t> and embassy time spent promoting UK arms exports.</a:t>
            </a:r>
            <a:br>
              <a:rPr lang="en-GB" dirty="0">
                <a:solidFill>
                  <a:srgbClr val="FFFF00"/>
                </a:solidFill>
              </a:rPr>
            </a:br>
            <a:endParaRPr lang="en-GB" dirty="0">
              <a:solidFill>
                <a:srgbClr val="FFFF00"/>
              </a:solidFill>
            </a:endParaRPr>
          </a:p>
          <a:p>
            <a:pPr marL="800100" lvl="1" indent="-342900">
              <a:buFont typeface="+mj-lt"/>
              <a:buAutoNum type="arabicPeriod"/>
            </a:pPr>
            <a:r>
              <a:rPr lang="en-GB" b="1" dirty="0">
                <a:solidFill>
                  <a:srgbClr val="FFFF00"/>
                </a:solidFill>
              </a:rPr>
              <a:t>The Revolving Door</a:t>
            </a:r>
            <a:br>
              <a:rPr lang="en-GB" b="1" dirty="0">
                <a:solidFill>
                  <a:srgbClr val="FFFF00"/>
                </a:solidFill>
              </a:rPr>
            </a:br>
            <a:r>
              <a:rPr lang="en-GB" dirty="0">
                <a:solidFill>
                  <a:srgbClr val="FFFF00"/>
                </a:solidFill>
              </a:rPr>
              <a:t>The Revolving Door is a well-known and oft-cited concept. Ministers, government officials and members of the armed forces take up jobs in industry, and industry executives take up jobs in, or are seconded to government.</a:t>
            </a:r>
          </a:p>
          <a:p>
            <a:pPr marL="800100" lvl="1" indent="-342900">
              <a:buFont typeface="+mj-lt"/>
              <a:buAutoNum type="arabicPeriod"/>
            </a:pPr>
            <a:endParaRPr lang="en-GB" dirty="0">
              <a:solidFill>
                <a:srgbClr val="FFFF00"/>
              </a:solidFill>
            </a:endParaRPr>
          </a:p>
          <a:p>
            <a:pPr marL="800100" lvl="1" indent="-342900">
              <a:buFont typeface="+mj-lt"/>
              <a:buAutoNum type="arabicPeriod"/>
            </a:pPr>
            <a:r>
              <a:rPr lang="en-GB" b="1" dirty="0">
                <a:solidFill>
                  <a:srgbClr val="FFFF00"/>
                </a:solidFill>
              </a:rPr>
              <a:t>Advisory Bodies</a:t>
            </a:r>
            <a:br>
              <a:rPr lang="en-GB" dirty="0">
                <a:solidFill>
                  <a:srgbClr val="FFFF00"/>
                </a:solidFill>
              </a:rPr>
            </a:br>
            <a:r>
              <a:rPr lang="en-GB" dirty="0">
                <a:solidFill>
                  <a:srgbClr val="FFFF00"/>
                </a:solidFill>
              </a:rPr>
              <a:t>In addition to personal contacts there are a plethora of ways that favoured individuals, organisations or companies can feed into government decisions. Seemingly unaccountable committees, task forces, councils, groups and panels exist and interlink to provide the government with the type of information it wants and the veneer of ‘consultation’.</a:t>
            </a:r>
          </a:p>
        </p:txBody>
      </p:sp>
      <p:pic>
        <p:nvPicPr>
          <p:cNvPr id="2050" name="Picture 2" descr="Call the Shots graphic, Pol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921" y="386407"/>
            <a:ext cx="2467447" cy="165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9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776864" cy="4431983"/>
          </a:xfrm>
          <a:prstGeom prst="rect">
            <a:avLst/>
          </a:prstGeom>
        </p:spPr>
        <p:txBody>
          <a:bodyPr wrap="square">
            <a:spAutoFit/>
          </a:bodyPr>
          <a:lstStyle/>
          <a:p>
            <a:pPr lvl="1"/>
            <a:r>
              <a:rPr lang="en-GB" sz="2400" b="1" dirty="0">
                <a:solidFill>
                  <a:srgbClr val="FFFF00"/>
                </a:solidFill>
              </a:rPr>
              <a:t>In addition Arms companies:</a:t>
            </a:r>
            <a:br>
              <a:rPr lang="en-GB" sz="2400" b="1" dirty="0">
                <a:solidFill>
                  <a:srgbClr val="FFFF00"/>
                </a:solidFill>
              </a:rPr>
            </a:br>
            <a:endParaRPr lang="en-GB" sz="2400" b="1" dirty="0">
              <a:solidFill>
                <a:srgbClr val="FFFF00"/>
              </a:solidFill>
            </a:endParaRPr>
          </a:p>
          <a:p>
            <a:pPr marL="800100" lvl="1" indent="-342900">
              <a:buFont typeface="+mj-lt"/>
              <a:buAutoNum type="arabicPeriod"/>
            </a:pPr>
            <a:r>
              <a:rPr lang="en-GB" dirty="0">
                <a:solidFill>
                  <a:srgbClr val="FFFF00"/>
                </a:solidFill>
              </a:rPr>
              <a:t>donations and sponsorship</a:t>
            </a:r>
            <a:br>
              <a:rPr lang="en-GB" dirty="0">
                <a:solidFill>
                  <a:srgbClr val="FFFF00"/>
                </a:solidFill>
              </a:rPr>
            </a:br>
            <a:endParaRPr lang="en-GB" dirty="0">
              <a:solidFill>
                <a:srgbClr val="FFFF00"/>
              </a:solidFill>
            </a:endParaRPr>
          </a:p>
          <a:p>
            <a:pPr marL="800100" lvl="1" indent="-342900">
              <a:buFont typeface="+mj-lt"/>
              <a:buAutoNum type="arabicPeriod"/>
            </a:pPr>
            <a:r>
              <a:rPr lang="en-GB" dirty="0">
                <a:solidFill>
                  <a:srgbClr val="FFFF00"/>
                </a:solidFill>
              </a:rPr>
              <a:t>the use of lobbying companies</a:t>
            </a:r>
            <a:br>
              <a:rPr lang="en-GB" dirty="0">
                <a:solidFill>
                  <a:srgbClr val="FFFF00"/>
                </a:solidFill>
              </a:rPr>
            </a:br>
            <a:endParaRPr lang="en-GB" dirty="0">
              <a:solidFill>
                <a:srgbClr val="FFFF00"/>
              </a:solidFill>
            </a:endParaRPr>
          </a:p>
          <a:p>
            <a:pPr marL="800100" lvl="1" indent="-342900">
              <a:buFont typeface="+mj-lt"/>
              <a:buAutoNum type="arabicPeriod"/>
            </a:pPr>
            <a:r>
              <a:rPr lang="en-GB" dirty="0">
                <a:solidFill>
                  <a:srgbClr val="FFFF00"/>
                </a:solidFill>
              </a:rPr>
              <a:t>lobbying via constituency MPs</a:t>
            </a:r>
            <a:br>
              <a:rPr lang="en-GB" dirty="0">
                <a:solidFill>
                  <a:srgbClr val="FFFF00"/>
                </a:solidFill>
              </a:rPr>
            </a:br>
            <a:endParaRPr lang="en-GB" dirty="0">
              <a:solidFill>
                <a:srgbClr val="FFFF00"/>
              </a:solidFill>
            </a:endParaRPr>
          </a:p>
          <a:p>
            <a:pPr marL="800100" lvl="1" indent="-342900">
              <a:buFont typeface="+mj-lt"/>
              <a:buAutoNum type="arabicPeriod"/>
            </a:pPr>
            <a:r>
              <a:rPr lang="en-GB" dirty="0">
                <a:solidFill>
                  <a:srgbClr val="FFFF00"/>
                </a:solidFill>
              </a:rPr>
              <a:t>lobbying via unions</a:t>
            </a:r>
            <a:br>
              <a:rPr lang="en-GB" dirty="0">
                <a:solidFill>
                  <a:srgbClr val="FFFF00"/>
                </a:solidFill>
              </a:rPr>
            </a:br>
            <a:endParaRPr lang="en-GB" dirty="0">
              <a:solidFill>
                <a:srgbClr val="FFFF00"/>
              </a:solidFill>
            </a:endParaRPr>
          </a:p>
          <a:p>
            <a:pPr marL="800100" lvl="1" indent="-342900">
              <a:buFont typeface="+mj-lt"/>
              <a:buAutoNum type="arabicPeriod"/>
            </a:pPr>
            <a:r>
              <a:rPr lang="en-GB" dirty="0">
                <a:solidFill>
                  <a:srgbClr val="FFFF00"/>
                </a:solidFill>
              </a:rPr>
              <a:t>feed into military strategy/scenario setting and then produce the weaponry to fit the identified need.</a:t>
            </a:r>
          </a:p>
          <a:p>
            <a:pPr marL="800100" lvl="1" indent="-342900">
              <a:buFont typeface="+mj-lt"/>
              <a:buAutoNum type="arabicPeriod"/>
            </a:pPr>
            <a:endParaRPr lang="en-GB" dirty="0">
              <a:solidFill>
                <a:srgbClr val="FFFF00"/>
              </a:solidFill>
            </a:endParaRPr>
          </a:p>
          <a:p>
            <a:pPr marL="800100" lvl="1" indent="-342900">
              <a:buFont typeface="+mj-lt"/>
              <a:buAutoNum type="arabicPeriod"/>
            </a:pPr>
            <a:endParaRPr lang="en-GB" dirty="0">
              <a:solidFill>
                <a:srgbClr val="FFFF00"/>
              </a:solidFill>
            </a:endParaRPr>
          </a:p>
          <a:p>
            <a:pPr lvl="1"/>
            <a:endParaRPr lang="en-GB" dirty="0">
              <a:solidFill>
                <a:srgbClr val="FFFF00"/>
              </a:solidFill>
            </a:endParaRPr>
          </a:p>
        </p:txBody>
      </p:sp>
    </p:spTree>
    <p:extLst>
      <p:ext uri="{BB962C8B-B14F-4D97-AF65-F5344CB8AC3E}">
        <p14:creationId xmlns:p14="http://schemas.microsoft.com/office/powerpoint/2010/main" val="3631611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7992888" cy="2554545"/>
          </a:xfrm>
          <a:prstGeom prst="rect">
            <a:avLst/>
          </a:prstGeom>
          <a:noFill/>
        </p:spPr>
        <p:txBody>
          <a:bodyPr wrap="square" rtlCol="0">
            <a:spAutoFit/>
          </a:bodyPr>
          <a:lstStyle/>
          <a:p>
            <a:r>
              <a:rPr lang="en-GB" dirty="0">
                <a:solidFill>
                  <a:srgbClr val="FFFF00"/>
                </a:solidFill>
              </a:rPr>
              <a:t> BAE Systems :  A Case Study</a:t>
            </a:r>
          </a:p>
          <a:p>
            <a:r>
              <a:rPr lang="en-GB" sz="1400" dirty="0">
                <a:solidFill>
                  <a:srgbClr val="FFFF00"/>
                </a:solidFill>
              </a:rPr>
              <a:t> </a:t>
            </a:r>
          </a:p>
          <a:p>
            <a:r>
              <a:rPr lang="en-GB" sz="1600" dirty="0">
                <a:solidFill>
                  <a:srgbClr val="FFFF00"/>
                </a:solidFill>
              </a:rPr>
              <a:t>“We do not make corporate contributions or donations to political parties. Nor do we engage in activity which favours one political party or group over another. In the US, the BAE Systems USA Political Action Committee (PAC) enables employees to make bi-partisan contributions to candidates for Congressional seats and to party organisations that support Congressional races.”</a:t>
            </a:r>
          </a:p>
          <a:p>
            <a:endParaRPr lang="en-GB" sz="1600" dirty="0">
              <a:solidFill>
                <a:srgbClr val="FFFF00"/>
              </a:solidFill>
            </a:endParaRPr>
          </a:p>
          <a:p>
            <a:endParaRPr lang="en-GB" sz="1600" dirty="0">
              <a:solidFill>
                <a:srgbClr val="FFFF00"/>
              </a:solidFill>
            </a:endParaRPr>
          </a:p>
          <a:p>
            <a:endParaRPr lang="en-GB" sz="1600" dirty="0">
              <a:solidFill>
                <a:srgbClr val="FFFF00"/>
              </a:solidFill>
            </a:endParaRPr>
          </a:p>
        </p:txBody>
      </p:sp>
      <p:sp>
        <p:nvSpPr>
          <p:cNvPr id="3" name="TextBox 2"/>
          <p:cNvSpPr txBox="1"/>
          <p:nvPr/>
        </p:nvSpPr>
        <p:spPr>
          <a:xfrm>
            <a:off x="857091" y="4816748"/>
            <a:ext cx="7344816" cy="1569660"/>
          </a:xfrm>
          <a:prstGeom prst="rect">
            <a:avLst/>
          </a:prstGeom>
          <a:noFill/>
        </p:spPr>
        <p:txBody>
          <a:bodyPr wrap="square" rtlCol="0">
            <a:spAutoFit/>
          </a:bodyPr>
          <a:lstStyle/>
          <a:p>
            <a:pPr algn="ctr"/>
            <a:r>
              <a:rPr lang="en-GB" sz="1600" dirty="0">
                <a:solidFill>
                  <a:srgbClr val="FFFF00"/>
                </a:solidFill>
                <a:hlinkClick r:id="rId2"/>
              </a:rPr>
              <a:t>source : opensecrets.org</a:t>
            </a:r>
            <a:endParaRPr lang="en-GB" sz="1600" dirty="0">
              <a:solidFill>
                <a:srgbClr val="FFFF00"/>
              </a:solidFill>
            </a:endParaRPr>
          </a:p>
          <a:p>
            <a:endParaRPr lang="en-GB" sz="1600" dirty="0">
              <a:solidFill>
                <a:srgbClr val="FFFF00"/>
              </a:solidFill>
            </a:endParaRPr>
          </a:p>
          <a:p>
            <a:r>
              <a:rPr lang="en-GB" sz="1600" dirty="0">
                <a:solidFill>
                  <a:srgbClr val="FFFF00"/>
                </a:solidFill>
              </a:rPr>
              <a:t>In 2010, the Department of Justice agreed a plea bargain with BAE. The company was sentenced to pay a $400 million criminal fine, one of the largest criminal fines in the history of DOJ's ongoing effort to combat overseas corruption in international business and enforce U.S. export control laws.      </a:t>
            </a:r>
            <a:r>
              <a:rPr lang="en-GB" sz="1600" dirty="0">
                <a:solidFill>
                  <a:srgbClr val="FFFF00"/>
                </a:solidFill>
                <a:hlinkClick r:id="rId3"/>
              </a:rPr>
              <a:t>www.justice.gov, 1 March 2010 </a:t>
            </a:r>
            <a:endParaRPr lang="en-GB" sz="1600" dirty="0">
              <a:solidFill>
                <a:srgbClr val="FFFF00"/>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06084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58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0880" y="548680"/>
            <a:ext cx="6984776" cy="2585323"/>
          </a:xfrm>
          <a:prstGeom prst="rect">
            <a:avLst/>
          </a:prstGeom>
          <a:noFill/>
        </p:spPr>
        <p:txBody>
          <a:bodyPr wrap="square" rtlCol="0">
            <a:spAutoFit/>
          </a:bodyPr>
          <a:lstStyle/>
          <a:p>
            <a:r>
              <a:rPr lang="en-GB" dirty="0">
                <a:solidFill>
                  <a:srgbClr val="FFFF00"/>
                </a:solidFill>
              </a:rPr>
              <a:t>Employment in industries linked to our national defence has fallen significantly 1980-2007.</a:t>
            </a:r>
          </a:p>
          <a:p>
            <a:endParaRPr lang="en-GB" dirty="0">
              <a:solidFill>
                <a:srgbClr val="FFFF00"/>
              </a:solidFill>
            </a:endParaRPr>
          </a:p>
          <a:p>
            <a:r>
              <a:rPr lang="en-GB" dirty="0">
                <a:solidFill>
                  <a:srgbClr val="FFFF00"/>
                </a:solidFill>
              </a:rPr>
              <a:t>Arms export jobs now make up 0.2% of the UK workforce and arms exports comprise less than 1.5% of total exports. Arms export jobs are subsidised by at least £9,000 per job per year. </a:t>
            </a:r>
          </a:p>
          <a:p>
            <a:r>
              <a:rPr lang="en-GB" dirty="0">
                <a:solidFill>
                  <a:srgbClr val="FFFF00"/>
                </a:solidFill>
                <a:hlinkClick r:id="rId2" action="ppaction://hlinkfile"/>
              </a:rPr>
              <a:t>(CAAT June 2009)</a:t>
            </a:r>
            <a:br>
              <a:rPr lang="en-GB" dirty="0">
                <a:solidFill>
                  <a:srgbClr val="FFFF00"/>
                </a:solidFill>
              </a:rPr>
            </a:br>
            <a:br>
              <a:rPr lang="en-GB" dirty="0">
                <a:solidFill>
                  <a:srgbClr val="FFFF00"/>
                </a:solidFill>
              </a:rPr>
            </a:br>
            <a:endParaRPr lang="en-GB"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065" y="2636912"/>
            <a:ext cx="6370591" cy="382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411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696744" cy="402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854361023"/>
              </p:ext>
            </p:extLst>
          </p:nvPr>
        </p:nvGraphicFramePr>
        <p:xfrm>
          <a:off x="2915816" y="5733256"/>
          <a:ext cx="3022014" cy="576064"/>
        </p:xfrm>
        <a:graphic>
          <a:graphicData uri="http://schemas.openxmlformats.org/drawingml/2006/table">
            <a:tbl>
              <a:tblPr/>
              <a:tblGrid>
                <a:gridCol w="3022014">
                  <a:extLst>
                    <a:ext uri="{9D8B030D-6E8A-4147-A177-3AD203B41FA5}">
                      <a16:colId xmlns:a16="http://schemas.microsoft.com/office/drawing/2014/main" val="20000"/>
                    </a:ext>
                  </a:extLst>
                </a:gridCol>
              </a:tblGrid>
              <a:tr h="576064">
                <a:tc>
                  <a:txBody>
                    <a:bodyPr/>
                    <a:lstStyle/>
                    <a:p>
                      <a:pPr algn="l" fontAlgn="t"/>
                      <a:r>
                        <a:rPr lang="en-GB" sz="900" b="0" i="0" u="none" strike="noStrike" dirty="0">
                          <a:solidFill>
                            <a:srgbClr val="000000"/>
                          </a:solidFill>
                          <a:effectLst/>
                          <a:latin typeface="SansSerif"/>
                        </a:rPr>
                        <a:t>Source: SIPRI Military Expenditure Database, </a:t>
                      </a:r>
                      <a:r>
                        <a:rPr lang="en-GB" sz="1000" b="0" i="0" u="sng" strike="noStrike" dirty="0">
                          <a:solidFill>
                            <a:srgbClr val="0000FF"/>
                          </a:solidFill>
                          <a:effectLst/>
                          <a:latin typeface="SansSerif"/>
                          <a:hlinkClick r:id="rId3"/>
                        </a:rPr>
                        <a:t>sipri.org/publications</a:t>
                      </a:r>
                      <a:r>
                        <a:rPr lang="en-GB" sz="900" b="0" i="0" u="none" strike="noStrike" dirty="0">
                          <a:solidFill>
                            <a:srgbClr val="000000"/>
                          </a:solidFill>
                          <a:effectLst/>
                          <a:latin typeface="SansSerif"/>
                        </a:rPr>
                        <a:t> , retrieved 3 March 2014</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755576" y="404664"/>
            <a:ext cx="6480720" cy="584775"/>
          </a:xfrm>
          <a:prstGeom prst="rect">
            <a:avLst/>
          </a:prstGeom>
          <a:noFill/>
        </p:spPr>
        <p:txBody>
          <a:bodyPr wrap="square" rtlCol="0">
            <a:spAutoFit/>
          </a:bodyPr>
          <a:lstStyle/>
          <a:p>
            <a:r>
              <a:rPr lang="en-GB" sz="3200" b="1" dirty="0">
                <a:solidFill>
                  <a:srgbClr val="FFFF00"/>
                </a:solidFill>
              </a:rPr>
              <a:t>Interesting trends </a:t>
            </a:r>
          </a:p>
        </p:txBody>
      </p:sp>
    </p:spTree>
    <p:extLst>
      <p:ext uri="{BB962C8B-B14F-4D97-AF65-F5344CB8AC3E}">
        <p14:creationId xmlns:p14="http://schemas.microsoft.com/office/powerpoint/2010/main" val="1485715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84784"/>
            <a:ext cx="6126288" cy="4892773"/>
          </a:xfrm>
          <a:prstGeom prst="rect">
            <a:avLst/>
          </a:prstGeom>
        </p:spPr>
      </p:pic>
      <p:sp>
        <p:nvSpPr>
          <p:cNvPr id="3" name="TextBox 2"/>
          <p:cNvSpPr txBox="1"/>
          <p:nvPr/>
        </p:nvSpPr>
        <p:spPr>
          <a:xfrm>
            <a:off x="539552" y="836712"/>
            <a:ext cx="7992888" cy="400110"/>
          </a:xfrm>
          <a:prstGeom prst="rect">
            <a:avLst/>
          </a:prstGeom>
          <a:noFill/>
        </p:spPr>
        <p:txBody>
          <a:bodyPr wrap="square" rtlCol="0">
            <a:spAutoFit/>
          </a:bodyPr>
          <a:lstStyle/>
          <a:p>
            <a:r>
              <a:rPr lang="en-GB" sz="2000" dirty="0">
                <a:solidFill>
                  <a:srgbClr val="FFFF00"/>
                </a:solidFill>
                <a:hlinkClick r:id="rId3" action="ppaction://hlinkfile"/>
              </a:rPr>
              <a:t>CRS Report for Congress                </a:t>
            </a:r>
            <a:r>
              <a:rPr lang="en-GB" sz="1600" dirty="0">
                <a:solidFill>
                  <a:srgbClr val="FFFF00"/>
                </a:solidFill>
                <a:hlinkClick r:id="rId3" action="ppaction://hlinkfile"/>
              </a:rPr>
              <a:t>Prepared for Members and Committees of Congress </a:t>
            </a:r>
            <a:endParaRPr lang="en-GB" sz="1600" dirty="0">
              <a:solidFill>
                <a:srgbClr val="FFFF00"/>
              </a:solidFill>
            </a:endParaRPr>
          </a:p>
        </p:txBody>
      </p:sp>
    </p:spTree>
    <p:extLst>
      <p:ext uri="{BB962C8B-B14F-4D97-AF65-F5344CB8AC3E}">
        <p14:creationId xmlns:p14="http://schemas.microsoft.com/office/powerpoint/2010/main" val="3005372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487" y="692696"/>
            <a:ext cx="6502889" cy="389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5736" y="5013176"/>
            <a:ext cx="6552728" cy="923330"/>
          </a:xfrm>
          <a:prstGeom prst="rect">
            <a:avLst/>
          </a:prstGeom>
          <a:noFill/>
        </p:spPr>
        <p:txBody>
          <a:bodyPr wrap="square" rtlCol="0">
            <a:spAutoFit/>
          </a:bodyPr>
          <a:lstStyle/>
          <a:p>
            <a:pPr algn="ctr"/>
            <a:r>
              <a:rPr lang="en-GB" dirty="0">
                <a:solidFill>
                  <a:srgbClr val="FFFF00"/>
                </a:solidFill>
              </a:rPr>
              <a:t>Trident is expected to cost £100 billion over its lifetime. The Royal United Service Institute (RUSI) estimate that by 2021/22 this will represent 30% of the UK Defence Budget.</a:t>
            </a:r>
          </a:p>
        </p:txBody>
      </p:sp>
    </p:spTree>
    <p:extLst>
      <p:ext uri="{BB962C8B-B14F-4D97-AF65-F5344CB8AC3E}">
        <p14:creationId xmlns:p14="http://schemas.microsoft.com/office/powerpoint/2010/main" val="158951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666" y="4581128"/>
            <a:ext cx="8229600" cy="1684784"/>
          </a:xfrm>
        </p:spPr>
        <p:txBody>
          <a:bodyPr>
            <a:normAutofit fontScale="92500" lnSpcReduction="20000"/>
          </a:bodyPr>
          <a:lstStyle/>
          <a:p>
            <a:pPr marL="0" indent="0">
              <a:buNone/>
            </a:pPr>
            <a:r>
              <a:rPr lang="en-GB" sz="1800" dirty="0"/>
              <a:t>Within the first two to four months of the bombings, the acute effects killed 90,000–166,000 people in Hiroshima and 60,000–80,000 in Nagasaki; roughly half of the deaths in each city occurred on the first day. During the following months, large numbers died from the effect of burns, radiation sickness, and other injuries, compounded by illness. In both cities, most of the dead were civilians</a:t>
            </a:r>
          </a:p>
          <a:p>
            <a:pPr marL="0" indent="0">
              <a:buNone/>
            </a:pPr>
            <a:endParaRPr lang="en-GB" sz="1800" dirty="0"/>
          </a:p>
          <a:p>
            <a:pPr marL="0" indent="0">
              <a:buNone/>
            </a:pPr>
            <a:r>
              <a:rPr lang="en-GB" sz="1800" dirty="0">
                <a:hlinkClick r:id="rId2" action="ppaction://hlinkfile"/>
              </a:rPr>
              <a:t>(Exhibition)</a:t>
            </a:r>
            <a:endParaRPr lang="en-GB"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738436"/>
            <a:ext cx="8064896" cy="341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08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48680"/>
            <a:ext cx="8496944" cy="2031325"/>
          </a:xfrm>
          <a:prstGeom prst="rect">
            <a:avLst/>
          </a:prstGeom>
          <a:noFill/>
        </p:spPr>
        <p:txBody>
          <a:bodyPr wrap="square" rtlCol="0">
            <a:spAutoFit/>
          </a:bodyPr>
          <a:lstStyle/>
          <a:p>
            <a:r>
              <a:rPr lang="en-GB" sz="3600" dirty="0">
                <a:solidFill>
                  <a:srgbClr val="FFFF00"/>
                </a:solidFill>
              </a:rPr>
              <a:t>Is there another way to protect our security?</a:t>
            </a:r>
          </a:p>
          <a:p>
            <a:endParaRPr lang="en-GB" dirty="0">
              <a:solidFill>
                <a:srgbClr val="FFFF00"/>
              </a:solidFill>
            </a:endParaRPr>
          </a:p>
          <a:p>
            <a:r>
              <a:rPr lang="en-GB" dirty="0">
                <a:solidFill>
                  <a:srgbClr val="FFFF00"/>
                </a:solidFill>
              </a:rPr>
              <a:t>Omission of the ‘non-replacement’ option – the scrapping of Trident and the cancelling of its replacement – from both the Strategic Defence and Security Review (2010) and the Trident Alternatives Review (2013) is an ‘abdication of responsibility’ by the British Government.</a:t>
            </a:r>
          </a:p>
        </p:txBody>
      </p:sp>
      <p:sp>
        <p:nvSpPr>
          <p:cNvPr id="3" name="TextBox 2"/>
          <p:cNvSpPr txBox="1"/>
          <p:nvPr/>
        </p:nvSpPr>
        <p:spPr>
          <a:xfrm>
            <a:off x="899592" y="2924944"/>
            <a:ext cx="7416824"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FFF00"/>
                </a:solidFill>
              </a:rPr>
              <a:t>Ban Nuclear Weapons with comprehensive surveillance including inspection by the International Atomic Energy Agency</a:t>
            </a:r>
            <a:br>
              <a:rPr lang="en-GB" sz="2800" dirty="0">
                <a:solidFill>
                  <a:srgbClr val="FFFF00"/>
                </a:solidFill>
              </a:rPr>
            </a:br>
            <a:endParaRPr lang="en-GB" sz="2800" dirty="0">
              <a:solidFill>
                <a:srgbClr val="FFFF00"/>
              </a:solidFill>
            </a:endParaRPr>
          </a:p>
          <a:p>
            <a:pPr marL="285750" indent="-285750">
              <a:buFont typeface="Arial" panose="020B0604020202020204" pitchFamily="34" charset="0"/>
              <a:buChar char="•"/>
            </a:pPr>
            <a:r>
              <a:rPr lang="en-GB" sz="2800" dirty="0">
                <a:solidFill>
                  <a:srgbClr val="FFFF00"/>
                </a:solidFill>
              </a:rPr>
              <a:t>Invest in conventional weapons (Air, Sea &amp; land)</a:t>
            </a:r>
            <a:br>
              <a:rPr lang="en-GB" sz="2800" dirty="0">
                <a:solidFill>
                  <a:srgbClr val="FFFF00"/>
                </a:solidFill>
              </a:rPr>
            </a:br>
            <a:endParaRPr lang="en-GB" sz="2800" dirty="0">
              <a:solidFill>
                <a:srgbClr val="FFFF00"/>
              </a:solidFill>
            </a:endParaRPr>
          </a:p>
          <a:p>
            <a:pPr marL="285750" indent="-285750">
              <a:buFont typeface="Arial" panose="020B0604020202020204" pitchFamily="34" charset="0"/>
              <a:buChar char="•"/>
            </a:pPr>
            <a:r>
              <a:rPr lang="en-GB" sz="2800" dirty="0">
                <a:solidFill>
                  <a:srgbClr val="FFFF00"/>
                </a:solidFill>
              </a:rPr>
              <a:t>International Law and Diplomacy</a:t>
            </a:r>
          </a:p>
        </p:txBody>
      </p:sp>
    </p:spTree>
    <p:extLst>
      <p:ext uri="{BB962C8B-B14F-4D97-AF65-F5344CB8AC3E}">
        <p14:creationId xmlns:p14="http://schemas.microsoft.com/office/powerpoint/2010/main" val="107871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canw.org/wp-content/uploads/2013/07/bannedweap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8777775" cy="2831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4063" y="764704"/>
            <a:ext cx="6048672" cy="1368152"/>
          </a:xfrm>
          <a:prstGeom prst="rect">
            <a:avLst/>
          </a:prstGeom>
          <a:noFill/>
        </p:spPr>
        <p:txBody>
          <a:bodyPr wrap="square" rtlCol="0">
            <a:spAutoFit/>
          </a:bodyPr>
          <a:lstStyle/>
          <a:p>
            <a:r>
              <a:rPr lang="en-GB" sz="8000" b="1" dirty="0">
                <a:solidFill>
                  <a:srgbClr val="FFFF00"/>
                </a:solidFill>
              </a:rPr>
              <a:t>Is it possible?</a:t>
            </a:r>
          </a:p>
        </p:txBody>
      </p:sp>
    </p:spTree>
    <p:extLst>
      <p:ext uri="{BB962C8B-B14F-4D97-AF65-F5344CB8AC3E}">
        <p14:creationId xmlns:p14="http://schemas.microsoft.com/office/powerpoint/2010/main" val="1289068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11930" y="764705"/>
          <a:ext cx="8720140" cy="48550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11560" y="5805264"/>
            <a:ext cx="7920880" cy="923330"/>
          </a:xfrm>
          <a:prstGeom prst="rect">
            <a:avLst/>
          </a:prstGeom>
          <a:noFill/>
        </p:spPr>
        <p:txBody>
          <a:bodyPr wrap="square" rtlCol="0">
            <a:spAutoFit/>
          </a:bodyPr>
          <a:lstStyle/>
          <a:p>
            <a:pPr algn="ctr"/>
            <a:r>
              <a:rPr lang="en-GB" dirty="0">
                <a:solidFill>
                  <a:srgbClr val="FFC000"/>
                </a:solidFill>
              </a:rPr>
              <a:t>Although the total number of nuclear warheads in the world is decreasing because of US and Russian reductions, all the nations with nuclear weapons continue to modernize or upgrade their nuclear arsenals.</a:t>
            </a:r>
          </a:p>
        </p:txBody>
      </p:sp>
      <p:sp>
        <p:nvSpPr>
          <p:cNvPr id="4" name="TextBox 3"/>
          <p:cNvSpPr txBox="1"/>
          <p:nvPr/>
        </p:nvSpPr>
        <p:spPr>
          <a:xfrm>
            <a:off x="6660232" y="404664"/>
            <a:ext cx="2016224" cy="523220"/>
          </a:xfrm>
          <a:prstGeom prst="rect">
            <a:avLst/>
          </a:prstGeom>
          <a:noFill/>
        </p:spPr>
        <p:txBody>
          <a:bodyPr wrap="square" rtlCol="0">
            <a:spAutoFit/>
          </a:bodyPr>
          <a:lstStyle/>
          <a:p>
            <a:pPr algn="ctr"/>
            <a:r>
              <a:rPr lang="en-GB" sz="1400" dirty="0">
                <a:solidFill>
                  <a:srgbClr val="FF0000"/>
                </a:solidFill>
              </a:rPr>
              <a:t>9 November 1989</a:t>
            </a:r>
          </a:p>
          <a:p>
            <a:pPr algn="ctr"/>
            <a:r>
              <a:rPr lang="en-GB" sz="1400" dirty="0">
                <a:solidFill>
                  <a:srgbClr val="FF0000"/>
                </a:solidFill>
              </a:rPr>
              <a:t>Berlin wall comes down</a:t>
            </a:r>
          </a:p>
        </p:txBody>
      </p:sp>
      <p:cxnSp>
        <p:nvCxnSpPr>
          <p:cNvPr id="6" name="Straight Arrow Connector 5"/>
          <p:cNvCxnSpPr/>
          <p:nvPr/>
        </p:nvCxnSpPr>
        <p:spPr>
          <a:xfrm flipH="1">
            <a:off x="5796136" y="1052736"/>
            <a:ext cx="936104" cy="72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29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208912" cy="5786199"/>
          </a:xfrm>
          <a:prstGeom prst="rect">
            <a:avLst/>
          </a:prstGeom>
        </p:spPr>
        <p:txBody>
          <a:bodyPr wrap="square">
            <a:spAutoFit/>
          </a:bodyPr>
          <a:lstStyle/>
          <a:p>
            <a:pPr lvl="0"/>
            <a:r>
              <a:rPr lang="en-GB" sz="3200" b="1" i="1" u="sng" dirty="0">
                <a:solidFill>
                  <a:srgbClr val="FFFF00"/>
                </a:solidFill>
              </a:rPr>
              <a:t>Non Proliferation Treaty</a:t>
            </a:r>
          </a:p>
          <a:p>
            <a:endParaRPr lang="en-GB" dirty="0">
              <a:solidFill>
                <a:srgbClr val="FFFF00"/>
              </a:solidFill>
            </a:endParaRPr>
          </a:p>
          <a:p>
            <a:r>
              <a:rPr lang="en-GB" dirty="0">
                <a:solidFill>
                  <a:srgbClr val="FFFF00"/>
                </a:solidFill>
              </a:rPr>
              <a:t>The </a:t>
            </a:r>
            <a:r>
              <a:rPr lang="en-GB" dirty="0">
                <a:solidFill>
                  <a:srgbClr val="FFFF00"/>
                </a:solidFill>
                <a:hlinkClick r:id="rId2"/>
              </a:rPr>
              <a:t>Nuclear NPT </a:t>
            </a:r>
            <a:r>
              <a:rPr lang="en-GB" dirty="0">
                <a:solidFill>
                  <a:srgbClr val="FFFF00"/>
                </a:solidFill>
              </a:rPr>
              <a:t>came into force in 1970. Before the treaty was signed 5 states already had nuclear weapons (UK, USA, Russia, China, France). To date 190 states have signed.</a:t>
            </a:r>
          </a:p>
          <a:p>
            <a:endParaRPr lang="en-GB" dirty="0">
              <a:solidFill>
                <a:srgbClr val="FFFF00"/>
              </a:solidFill>
            </a:endParaRPr>
          </a:p>
          <a:p>
            <a:r>
              <a:rPr lang="en-GB" dirty="0">
                <a:solidFill>
                  <a:srgbClr val="FFFF00"/>
                </a:solidFill>
              </a:rPr>
              <a:t> Israel, India and Pakistan wouldn't sign and now have nuclear weapons. </a:t>
            </a:r>
            <a:r>
              <a:rPr lang="en-GB" dirty="0" err="1">
                <a:solidFill>
                  <a:srgbClr val="FFFF00"/>
                </a:solidFill>
              </a:rPr>
              <a:t>N.Korea</a:t>
            </a:r>
            <a:r>
              <a:rPr lang="en-GB" dirty="0">
                <a:solidFill>
                  <a:srgbClr val="FFFF00"/>
                </a:solidFill>
              </a:rPr>
              <a:t> signed but withdrew in 2003. </a:t>
            </a:r>
          </a:p>
          <a:p>
            <a:endParaRPr lang="en-GB" dirty="0">
              <a:solidFill>
                <a:srgbClr val="FFFF00"/>
              </a:solidFill>
            </a:endParaRPr>
          </a:p>
          <a:p>
            <a:r>
              <a:rPr lang="en-GB" dirty="0">
                <a:solidFill>
                  <a:srgbClr val="FFFF00"/>
                </a:solidFill>
              </a:rPr>
              <a:t>The Treaty states that </a:t>
            </a:r>
          </a:p>
          <a:p>
            <a:endParaRPr lang="en-GB" sz="2800" dirty="0">
              <a:solidFill>
                <a:srgbClr val="FFFF00"/>
              </a:solidFill>
            </a:endParaRPr>
          </a:p>
          <a:p>
            <a:r>
              <a:rPr lang="en-GB" sz="2800" dirty="0">
                <a:solidFill>
                  <a:srgbClr val="FF0000"/>
                </a:solidFill>
              </a:rPr>
              <a:t>"Each of the parties to the treaty undertakes to pursue negotiations, in good faith, on effective measures relating to cessation of the nuclear arms race at an early date and to nuclear disarmament".</a:t>
            </a:r>
          </a:p>
          <a:p>
            <a:endParaRPr lang="en-GB" dirty="0">
              <a:solidFill>
                <a:srgbClr val="FFFF00"/>
              </a:solidFill>
            </a:endParaRPr>
          </a:p>
          <a:p>
            <a:r>
              <a:rPr lang="en-GB" dirty="0">
                <a:solidFill>
                  <a:srgbClr val="FFFF00"/>
                </a:solidFill>
              </a:rPr>
              <a:t> </a:t>
            </a:r>
          </a:p>
        </p:txBody>
      </p:sp>
    </p:spTree>
    <p:extLst>
      <p:ext uri="{BB962C8B-B14F-4D97-AF65-F5344CB8AC3E}">
        <p14:creationId xmlns:p14="http://schemas.microsoft.com/office/powerpoint/2010/main" val="2754567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80920" cy="6001643"/>
          </a:xfrm>
          <a:prstGeom prst="rect">
            <a:avLst/>
          </a:prstGeom>
        </p:spPr>
        <p:txBody>
          <a:bodyPr wrap="square">
            <a:spAutoFit/>
          </a:bodyPr>
          <a:lstStyle/>
          <a:p>
            <a:pPr>
              <a:lnSpc>
                <a:spcPct val="115000"/>
              </a:lnSpc>
              <a:spcAft>
                <a:spcPts val="0"/>
              </a:spcAft>
            </a:pPr>
            <a:endPar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Non-Proliferation				Articles I-III</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Peaceful use of nuclear energy		Article IV-V</a:t>
            </a:r>
            <a:endParaRPr lang="en-GB" sz="20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Disarmament					Article VI</a:t>
            </a:r>
          </a:p>
          <a:p>
            <a:pPr>
              <a:lnSpc>
                <a:spcPct val="115000"/>
              </a:lnSpc>
              <a:spcAft>
                <a:spcPts val="0"/>
              </a:spcAft>
            </a:pPr>
            <a:r>
              <a:rPr lang="en-GB" sz="2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Nuclear weapon free zones			Article VII</a:t>
            </a:r>
          </a:p>
          <a:p>
            <a:pPr>
              <a:lnSpc>
                <a:spcPct val="115000"/>
              </a:lnSpc>
              <a:spcAft>
                <a:spcPts val="0"/>
              </a:spcAft>
            </a:pPr>
            <a:r>
              <a:rPr lang="en-GB" sz="20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Amendment and updating			Article VIII-XI</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dirty="0">
                <a:solidFill>
                  <a:srgbClr val="FFC000"/>
                </a:solidFill>
                <a:latin typeface="Arial" panose="020B0604020202020204" pitchFamily="34" charset="0"/>
                <a:ea typeface="Calibri" panose="020F0502020204030204" pitchFamily="34" charset="0"/>
                <a:cs typeface="Times New Roman" panose="02020603050405020304" pitchFamily="18" charset="0"/>
              </a:rPr>
              <a:t>Agreement was initially for just 25 years but at the May/June 1995 NPT Review Conference– it was agreed that the Treaty will continue in force indefinitely.</a:t>
            </a:r>
          </a:p>
          <a:p>
            <a:pPr>
              <a:lnSpc>
                <a:spcPct val="115000"/>
              </a:lnSpc>
              <a:spcAft>
                <a:spcPts val="0"/>
              </a:spcAft>
            </a:pPr>
            <a:endPar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r>
              <a:rPr lang="en-GB" dirty="0">
                <a:solidFill>
                  <a:srgbClr val="FFFF00"/>
                </a:solidFill>
              </a:rPr>
              <a:t>The treaty is discussed and renewed every 5 years </a:t>
            </a:r>
            <a:r>
              <a:rPr lang="en-GB" i="1" dirty="0">
                <a:solidFill>
                  <a:srgbClr val="FFFF00"/>
                </a:solidFill>
              </a:rPr>
              <a:t>. </a:t>
            </a:r>
            <a:r>
              <a:rPr lang="en-GB" dirty="0">
                <a:solidFill>
                  <a:srgbClr val="FFFF00"/>
                </a:solidFill>
              </a:rPr>
              <a:t>In 2010 the conference conclusions included the following commitments for the treaty's signatories (</a:t>
            </a:r>
            <a:r>
              <a:rPr lang="en-GB" dirty="0" err="1">
                <a:solidFill>
                  <a:srgbClr val="FFFF00"/>
                </a:solidFill>
              </a:rPr>
              <a:t>ie</a:t>
            </a:r>
            <a:r>
              <a:rPr lang="en-GB" dirty="0">
                <a:solidFill>
                  <a:srgbClr val="FFFF00"/>
                </a:solidFill>
              </a:rPr>
              <a:t> including Britain): </a:t>
            </a:r>
          </a:p>
          <a:p>
            <a:r>
              <a:rPr lang="en-GB" dirty="0">
                <a:solidFill>
                  <a:srgbClr val="FFFF00"/>
                </a:solidFill>
              </a:rPr>
              <a:t> </a:t>
            </a:r>
          </a:p>
          <a:p>
            <a:r>
              <a:rPr lang="en-GB" dirty="0">
                <a:solidFill>
                  <a:srgbClr val="FF0000"/>
                </a:solidFill>
              </a:rPr>
              <a:t>-Reaffirms the unequivocal undertaking of the nuclear-weapon states to accomplish the total elimination of their nuclear arsenals</a:t>
            </a:r>
          </a:p>
          <a:p>
            <a:r>
              <a:rPr lang="en-GB" dirty="0">
                <a:solidFill>
                  <a:srgbClr val="FF0000"/>
                </a:solidFill>
              </a:rPr>
              <a:t>-Calls on all nuclear-weapon States to undertake concrete disarmament efforts </a:t>
            </a:r>
          </a:p>
          <a:p>
            <a:pPr>
              <a:lnSpc>
                <a:spcPct val="115000"/>
              </a:lnSpc>
              <a:spcAft>
                <a:spcPts val="0"/>
              </a:spcAft>
            </a:pP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127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56792"/>
            <a:ext cx="7992888" cy="2769989"/>
          </a:xfrm>
          <a:prstGeom prst="rect">
            <a:avLst/>
          </a:prstGeom>
        </p:spPr>
        <p:txBody>
          <a:bodyPr wrap="square">
            <a:spAutoFit/>
          </a:bodyPr>
          <a:lstStyle/>
          <a:p>
            <a:endParaRPr lang="en-GB" dirty="0">
              <a:solidFill>
                <a:srgbClr val="FFFF00"/>
              </a:solidFill>
            </a:endParaRPr>
          </a:p>
          <a:p>
            <a:pPr algn="ctr"/>
            <a:r>
              <a:rPr lang="en-GB" sz="2400" dirty="0">
                <a:solidFill>
                  <a:srgbClr val="FFFF00"/>
                </a:solidFill>
              </a:rPr>
              <a:t>A fortnight before the latest NPT conference in Geneva 2014, Prime Minister  David Cameron stated that </a:t>
            </a:r>
          </a:p>
          <a:p>
            <a:endParaRPr lang="en-GB" dirty="0">
              <a:solidFill>
                <a:srgbClr val="FFFF00"/>
              </a:solidFill>
            </a:endParaRPr>
          </a:p>
          <a:p>
            <a:r>
              <a:rPr lang="en-GB" dirty="0">
                <a:solidFill>
                  <a:srgbClr val="FF0000"/>
                </a:solidFill>
              </a:rPr>
              <a:t>'a world without nuclear weapons is a fine ideal' but 'a credible and continuous independent nuclear deterrent remains a crucial component of our national security. That is why I am determined that we will maintain and renew it for generations to come.' </a:t>
            </a:r>
          </a:p>
          <a:p>
            <a:endParaRPr lang="en-GB" dirty="0">
              <a:solidFill>
                <a:srgbClr val="FF0000"/>
              </a:solidFill>
            </a:endParaRPr>
          </a:p>
        </p:txBody>
      </p:sp>
    </p:spTree>
    <p:extLst>
      <p:ext uri="{BB962C8B-B14F-4D97-AF65-F5344CB8AC3E}">
        <p14:creationId xmlns:p14="http://schemas.microsoft.com/office/powerpoint/2010/main" val="2879107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80920" cy="6180153"/>
          </a:xfrm>
          <a:prstGeom prst="rect">
            <a:avLst/>
          </a:prstGeom>
        </p:spPr>
        <p:txBody>
          <a:bodyPr wrap="square">
            <a:spAutoFit/>
          </a:bodyPr>
          <a:lstStyle/>
          <a:p>
            <a:pPr>
              <a:lnSpc>
                <a:spcPct val="115000"/>
              </a:lnSpc>
              <a:spcAft>
                <a:spcPts val="0"/>
              </a:spcAft>
            </a:pPr>
            <a:r>
              <a:rPr lang="en-GB" sz="2000" b="1" u="sng" dirty="0">
                <a:solidFill>
                  <a:srgbClr val="FFC000"/>
                </a:solidFill>
                <a:latin typeface="Arial" panose="020B0604020202020204" pitchFamily="34" charset="0"/>
                <a:ea typeface="Calibri" panose="020F0502020204030204" pitchFamily="34" charset="0"/>
                <a:cs typeface="Times New Roman" panose="02020603050405020304" pitchFamily="18" charset="0"/>
              </a:rPr>
              <a:t>The non-signatories – the other nuclear weapons states</a:t>
            </a:r>
          </a:p>
          <a:p>
            <a:pPr>
              <a:lnSpc>
                <a:spcPct val="115000"/>
              </a:lnSpc>
              <a:spcAft>
                <a:spcPts val="0"/>
              </a:spcAft>
            </a:pP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Israel</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Israel does not admit to its nuclear capability. What we know about it, we know due to the 1986 leak by Mordechai Vanunu.  Israel evidently began testing in 1958, it may have 100-200 warheads.</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India</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India is open about possessing a nuclear capability. It detonated its first device in 1974, and a second one in 1998. It possibly has 150 warheads.</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Pakistan</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Pakistan is open about its nuclear capability. It tested a device in 1998, following India’s test of that year. It’s thought to have 120 warheads.</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North Korea</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In February, 2005, Korea declared that it had nuclear weapons, and in early 2016 allegedly tested a hydrogen bomb. North Korea initially signed the NPT in December, 1985, and withdrew in January 2003.</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233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704856" cy="4587410"/>
          </a:xfrm>
          <a:prstGeom prst="rect">
            <a:avLst/>
          </a:prstGeom>
        </p:spPr>
        <p:txBody>
          <a:bodyPr wrap="square">
            <a:spAutoFit/>
          </a:bodyPr>
          <a:lstStyle/>
          <a:p>
            <a:pPr>
              <a:lnSpc>
                <a:spcPct val="115000"/>
              </a:lnSpc>
              <a:spcAft>
                <a:spcPts val="0"/>
              </a:spcAft>
            </a:pPr>
            <a:r>
              <a:rPr lang="en-GB" sz="2000" b="1" u="sng" dirty="0">
                <a:solidFill>
                  <a:srgbClr val="FFC000"/>
                </a:solidFill>
                <a:latin typeface="Arial" panose="020B0604020202020204" pitchFamily="34" charset="0"/>
                <a:ea typeface="Calibri" panose="020F0502020204030204" pitchFamily="34" charset="0"/>
                <a:cs typeface="Times New Roman" panose="02020603050405020304" pitchFamily="18" charset="0"/>
              </a:rPr>
              <a:t>The unilateral disarmament states</a:t>
            </a:r>
          </a:p>
          <a:p>
            <a:pPr>
              <a:lnSpc>
                <a:spcPct val="115000"/>
              </a:lnSpc>
              <a:spcAft>
                <a:spcPts val="0"/>
              </a:spcAft>
            </a:pP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Sweden</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In 1946, Sweden started a well-funded nuclear weapons programme. It did not get to the point of testing a weapon, before it ended the programme in 1968. Sweden perceived it was more secure without nuclear weapons. It signed the NPT, and is called a ‘White Knight’ state for its stand on disarmament.</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 </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solidFill>
                  <a:srgbClr val="FFC000"/>
                </a:solidFill>
                <a:latin typeface="Arial" panose="020B0604020202020204" pitchFamily="34" charset="0"/>
                <a:ea typeface="Calibri" panose="020F0502020204030204" pitchFamily="34" charset="0"/>
                <a:cs typeface="Times New Roman" panose="02020603050405020304" pitchFamily="18" charset="0"/>
              </a:rPr>
              <a:t>South Africa</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dirty="0">
                <a:solidFill>
                  <a:srgbClr val="FFC000"/>
                </a:solidFill>
                <a:latin typeface="Arial" panose="020B0604020202020204" pitchFamily="34" charset="0"/>
                <a:ea typeface="Calibri" panose="020F0502020204030204" pitchFamily="34" charset="0"/>
                <a:cs typeface="Times New Roman" panose="02020603050405020304" pitchFamily="18" charset="0"/>
              </a:rPr>
              <a:t>In 1993, President F W De Klerk announced to Parliament that South Africa had developed a nuclear weapons system, and that this would now be ceased and dismantled. That year, South Africa signed the NPT, and submitted to inspection by the IAEA.</a:t>
            </a:r>
            <a:endParaRPr lang="en-GB"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979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43608" y="1412776"/>
          <a:ext cx="7344816" cy="4422908"/>
        </p:xfrm>
        <a:graphic>
          <a:graphicData uri="http://schemas.openxmlformats.org/drawingml/2006/table">
            <a:tbl>
              <a:tblPr/>
              <a:tblGrid>
                <a:gridCol w="1836204">
                  <a:extLst>
                    <a:ext uri="{9D8B030D-6E8A-4147-A177-3AD203B41FA5}">
                      <a16:colId xmlns:a16="http://schemas.microsoft.com/office/drawing/2014/main" val="3468772352"/>
                    </a:ext>
                  </a:extLst>
                </a:gridCol>
                <a:gridCol w="1836204">
                  <a:extLst>
                    <a:ext uri="{9D8B030D-6E8A-4147-A177-3AD203B41FA5}">
                      <a16:colId xmlns:a16="http://schemas.microsoft.com/office/drawing/2014/main" val="1784697245"/>
                    </a:ext>
                  </a:extLst>
                </a:gridCol>
                <a:gridCol w="1836204">
                  <a:extLst>
                    <a:ext uri="{9D8B030D-6E8A-4147-A177-3AD203B41FA5}">
                      <a16:colId xmlns:a16="http://schemas.microsoft.com/office/drawing/2014/main" val="2646772067"/>
                    </a:ext>
                  </a:extLst>
                </a:gridCol>
                <a:gridCol w="1836204">
                  <a:extLst>
                    <a:ext uri="{9D8B030D-6E8A-4147-A177-3AD203B41FA5}">
                      <a16:colId xmlns:a16="http://schemas.microsoft.com/office/drawing/2014/main" val="2768454973"/>
                    </a:ext>
                  </a:extLst>
                </a:gridCol>
              </a:tblGrid>
              <a:tr h="354977">
                <a:tc>
                  <a:txBody>
                    <a:bodyPr/>
                    <a:lstStyle/>
                    <a:p>
                      <a:pPr algn="ctr"/>
                      <a:r>
                        <a:rPr lang="en-GB" sz="1700" dirty="0">
                          <a:solidFill>
                            <a:srgbClr val="FFFF00"/>
                          </a:solidFill>
                        </a:rPr>
                        <a:t>Region</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700" dirty="0">
                          <a:solidFill>
                            <a:srgbClr val="FFFF00"/>
                          </a:solidFill>
                        </a:rPr>
                        <a:t>Land km²</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700" dirty="0">
                          <a:solidFill>
                            <a:srgbClr val="FFFF00"/>
                          </a:solidFill>
                        </a:rPr>
                        <a:t>States</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700" dirty="0">
                          <a:solidFill>
                            <a:srgbClr val="FFFF00"/>
                          </a:solidFill>
                        </a:rPr>
                        <a:t>Date in force</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2012563"/>
                  </a:ext>
                </a:extLst>
              </a:tr>
              <a:tr h="354977">
                <a:tc>
                  <a:txBody>
                    <a:bodyPr/>
                    <a:lstStyle/>
                    <a:p>
                      <a:pPr algn="ctr"/>
                      <a:r>
                        <a:rPr lang="en-GB" sz="1700" dirty="0">
                          <a:solidFill>
                            <a:srgbClr val="FFFF00"/>
                          </a:solidFill>
                        </a:rPr>
                        <a:t>Antarctica</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14,000,000</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1700">
                        <a:solidFill>
                          <a:srgbClr val="FFFF00"/>
                        </a:solidFill>
                      </a:endParaRP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1961</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798399"/>
                  </a:ext>
                </a:extLst>
              </a:tr>
              <a:tr h="354977">
                <a:tc>
                  <a:txBody>
                    <a:bodyPr/>
                    <a:lstStyle/>
                    <a:p>
                      <a:pPr algn="ctr"/>
                      <a:r>
                        <a:rPr lang="en-GB" sz="1700" dirty="0">
                          <a:solidFill>
                            <a:srgbClr val="FFFF00"/>
                          </a:solidFill>
                        </a:rPr>
                        <a:t>Outer Space</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700">
                        <a:solidFill>
                          <a:srgbClr val="FFFF00"/>
                        </a:solidFill>
                      </a:endParaRP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1700" dirty="0">
                        <a:solidFill>
                          <a:srgbClr val="FFFF00"/>
                        </a:solidFill>
                      </a:endParaRP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1967</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583708"/>
                  </a:ext>
                </a:extLst>
              </a:tr>
              <a:tr h="621211">
                <a:tc>
                  <a:txBody>
                    <a:bodyPr/>
                    <a:lstStyle/>
                    <a:p>
                      <a:pPr algn="ctr"/>
                      <a:r>
                        <a:rPr lang="en-GB" sz="1700" dirty="0">
                          <a:solidFill>
                            <a:srgbClr val="FFFF00"/>
                          </a:solidFill>
                        </a:rPr>
                        <a:t>Latin America</a:t>
                      </a:r>
                      <a:br>
                        <a:rPr lang="en-GB" sz="1700" dirty="0">
                          <a:solidFill>
                            <a:srgbClr val="FFFF00"/>
                          </a:solidFill>
                        </a:rPr>
                      </a:br>
                      <a:r>
                        <a:rPr lang="en-GB" sz="1700" dirty="0">
                          <a:solidFill>
                            <a:srgbClr val="FFFF00"/>
                          </a:solidFill>
                        </a:rPr>
                        <a:t>Caribbean</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21,069,501</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a:solidFill>
                            <a:srgbClr val="FFFF00"/>
                          </a:solidFill>
                        </a:rPr>
                        <a:t>33</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1969</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037990"/>
                  </a:ext>
                </a:extLst>
              </a:tr>
              <a:tr h="354977">
                <a:tc>
                  <a:txBody>
                    <a:bodyPr/>
                    <a:lstStyle/>
                    <a:p>
                      <a:pPr algn="ctr"/>
                      <a:r>
                        <a:rPr lang="en-GB" sz="1700" dirty="0">
                          <a:solidFill>
                            <a:srgbClr val="FFFF00"/>
                          </a:solidFill>
                        </a:rPr>
                        <a:t>Seabed</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700">
                        <a:solidFill>
                          <a:srgbClr val="FFFF00"/>
                        </a:solidFill>
                      </a:endParaRP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1700">
                        <a:solidFill>
                          <a:srgbClr val="FFFF00"/>
                        </a:solidFill>
                      </a:endParaRP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1972</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5178867"/>
                  </a:ext>
                </a:extLst>
              </a:tr>
              <a:tr h="354977">
                <a:tc>
                  <a:txBody>
                    <a:bodyPr/>
                    <a:lstStyle/>
                    <a:p>
                      <a:pPr algn="ctr"/>
                      <a:r>
                        <a:rPr lang="en-GB" sz="1700" dirty="0">
                          <a:solidFill>
                            <a:srgbClr val="FFFF00"/>
                          </a:solidFill>
                        </a:rPr>
                        <a:t>South Pacific</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9,008,458</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a:solidFill>
                            <a:srgbClr val="FFFF00"/>
                          </a:solidFill>
                        </a:rPr>
                        <a:t>13</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1986</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325106"/>
                  </a:ext>
                </a:extLst>
              </a:tr>
              <a:tr h="354977">
                <a:tc>
                  <a:txBody>
                    <a:bodyPr/>
                    <a:lstStyle/>
                    <a:p>
                      <a:pPr algn="ctr"/>
                      <a:r>
                        <a:rPr lang="en-GB" sz="1700" dirty="0">
                          <a:solidFill>
                            <a:srgbClr val="FFFF00"/>
                          </a:solidFill>
                        </a:rPr>
                        <a:t>ASEAN</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4,465,501</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a:solidFill>
                            <a:srgbClr val="FFFF00"/>
                          </a:solidFill>
                        </a:rPr>
                        <a:t>10</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1997</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574769"/>
                  </a:ext>
                </a:extLst>
              </a:tr>
              <a:tr h="354977">
                <a:tc>
                  <a:txBody>
                    <a:bodyPr/>
                    <a:lstStyle/>
                    <a:p>
                      <a:pPr algn="ctr"/>
                      <a:r>
                        <a:rPr lang="en-GB" sz="1700" dirty="0">
                          <a:solidFill>
                            <a:srgbClr val="FFFF00"/>
                          </a:solidFill>
                        </a:rPr>
                        <a:t>Mongolia</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1,564,116</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1</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2000</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877226"/>
                  </a:ext>
                </a:extLst>
              </a:tr>
              <a:tr h="354977">
                <a:tc>
                  <a:txBody>
                    <a:bodyPr/>
                    <a:lstStyle/>
                    <a:p>
                      <a:pPr algn="ctr"/>
                      <a:r>
                        <a:rPr lang="en-GB" sz="1700" dirty="0">
                          <a:solidFill>
                            <a:srgbClr val="FFFF00"/>
                          </a:solidFill>
                        </a:rPr>
                        <a:t>Central Asia</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4,003,451</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a:solidFill>
                            <a:srgbClr val="FFFF00"/>
                          </a:solidFill>
                        </a:rPr>
                        <a:t>5</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2009</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313883"/>
                  </a:ext>
                </a:extLst>
              </a:tr>
              <a:tr h="354977">
                <a:tc>
                  <a:txBody>
                    <a:bodyPr/>
                    <a:lstStyle/>
                    <a:p>
                      <a:pPr algn="ctr"/>
                      <a:r>
                        <a:rPr lang="en-GB" sz="1700" dirty="0">
                          <a:solidFill>
                            <a:srgbClr val="FFFF00"/>
                          </a:solidFill>
                        </a:rPr>
                        <a:t>Africa</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700">
                          <a:solidFill>
                            <a:srgbClr val="FFFF00"/>
                          </a:solidFill>
                        </a:rPr>
                        <a:t>30,221,532</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a:solidFill>
                            <a:srgbClr val="FFFF00"/>
                          </a:solidFill>
                        </a:rPr>
                        <a:t>53</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700" dirty="0">
                          <a:solidFill>
                            <a:srgbClr val="FFFF00"/>
                          </a:solidFill>
                        </a:rPr>
                        <a:t>2009</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049300"/>
                  </a:ext>
                </a:extLst>
              </a:tr>
              <a:tr h="354977">
                <a:tc>
                  <a:txBody>
                    <a:bodyPr/>
                    <a:lstStyle/>
                    <a:p>
                      <a:pPr algn="r"/>
                      <a:r>
                        <a:rPr lang="en-GB" sz="1700" dirty="0">
                          <a:solidFill>
                            <a:srgbClr val="FFFF00"/>
                          </a:solidFill>
                        </a:rPr>
                        <a:t>All NWFZs combined:</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a:r>
                        <a:rPr lang="en-GB" sz="1700" dirty="0">
                          <a:solidFill>
                            <a:srgbClr val="FFFF00"/>
                          </a:solidFill>
                        </a:rPr>
                        <a:t>84,000,000</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700" dirty="0">
                          <a:solidFill>
                            <a:srgbClr val="FFFF00"/>
                          </a:solidFill>
                        </a:rPr>
                        <a:t>115</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GB" sz="1700" dirty="0">
                          <a:solidFill>
                            <a:srgbClr val="FFFF00"/>
                          </a:solidFill>
                        </a:rPr>
                        <a:t>39% world pop</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0331228"/>
                  </a:ext>
                </a:extLst>
              </a:tr>
            </a:tbl>
          </a:graphicData>
        </a:graphic>
      </p:graphicFrame>
      <p:graphicFrame>
        <p:nvGraphicFramePr>
          <p:cNvPr id="3" name="Table 2"/>
          <p:cNvGraphicFramePr>
            <a:graphicFrameLocks noGrp="1"/>
          </p:cNvGraphicFramePr>
          <p:nvPr/>
        </p:nvGraphicFramePr>
        <p:xfrm>
          <a:off x="10833100" y="647700"/>
          <a:ext cx="208280" cy="365760"/>
        </p:xfrm>
        <a:graphic>
          <a:graphicData uri="http://schemas.openxmlformats.org/drawingml/2006/table">
            <a:tbl>
              <a:tblPr/>
              <a:tblGrid>
                <a:gridCol w="208280">
                  <a:extLst>
                    <a:ext uri="{9D8B030D-6E8A-4147-A177-3AD203B41FA5}">
                      <a16:colId xmlns:a16="http://schemas.microsoft.com/office/drawing/2014/main" val="2816044130"/>
                    </a:ext>
                  </a:extLst>
                </a:gridCol>
              </a:tblGrid>
              <a:tr h="0">
                <a:tc>
                  <a:txBody>
                    <a:bodyPr/>
                    <a:lstStyle/>
                    <a:p>
                      <a:endParaRPr lang="en-GB" dirty="0"/>
                    </a:p>
                  </a:txBody>
                  <a:tcPr>
                    <a:lnL w="12700" cmpd="sng">
                      <a:solidFill>
                        <a:srgbClr val="FFFF00"/>
                      </a:solidFill>
                      <a:prstDash val="solid"/>
                    </a:lnL>
                    <a:lnR w="12700" cmpd="sng">
                      <a:solidFill>
                        <a:srgbClr val="FFFF00"/>
                      </a:solidFill>
                      <a:prstDash val="solid"/>
                    </a:lnR>
                    <a:lnT w="12700" cmpd="sng">
                      <a:solidFill>
                        <a:srgbClr val="FFFF00"/>
                      </a:solidFill>
                      <a:prstDash val="solid"/>
                    </a:lnT>
                    <a:lnB w="12700" cmpd="sng">
                      <a:solidFill>
                        <a:srgbClr val="FFFF00"/>
                      </a:solidFill>
                      <a:prstDash val="solid"/>
                    </a:lnB>
                  </a:tcPr>
                </a:tc>
                <a:extLst>
                  <a:ext uri="{0D108BD9-81ED-4DB2-BD59-A6C34878D82A}">
                    <a16:rowId xmlns:a16="http://schemas.microsoft.com/office/drawing/2014/main" val="1852673890"/>
                  </a:ext>
                </a:extLst>
              </a:tr>
            </a:tbl>
          </a:graphicData>
        </a:graphic>
      </p:graphicFrame>
      <p:sp>
        <p:nvSpPr>
          <p:cNvPr id="4" name="TextBox 3"/>
          <p:cNvSpPr txBox="1"/>
          <p:nvPr/>
        </p:nvSpPr>
        <p:spPr>
          <a:xfrm>
            <a:off x="2195736" y="463104"/>
            <a:ext cx="4752528" cy="523220"/>
          </a:xfrm>
          <a:prstGeom prst="rect">
            <a:avLst/>
          </a:prstGeom>
          <a:noFill/>
        </p:spPr>
        <p:txBody>
          <a:bodyPr wrap="square" rtlCol="0">
            <a:spAutoFit/>
          </a:bodyPr>
          <a:lstStyle/>
          <a:p>
            <a:r>
              <a:rPr lang="en-GB" sz="2800" dirty="0">
                <a:solidFill>
                  <a:srgbClr val="FFFF00"/>
                </a:solidFill>
              </a:rPr>
              <a:t>Nuclear Weapon free  zones</a:t>
            </a:r>
          </a:p>
        </p:txBody>
      </p:sp>
    </p:spTree>
    <p:extLst>
      <p:ext uri="{BB962C8B-B14F-4D97-AF65-F5344CB8AC3E}">
        <p14:creationId xmlns:p14="http://schemas.microsoft.com/office/powerpoint/2010/main" val="2607258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File:Nwfz.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23" y="-189756"/>
            <a:ext cx="9172479" cy="4837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4490365"/>
            <a:ext cx="8784976" cy="2246769"/>
          </a:xfrm>
          <a:prstGeom prst="rect">
            <a:avLst/>
          </a:prstGeom>
          <a:solidFill>
            <a:schemeClr val="tx2">
              <a:lumMod val="50000"/>
            </a:schemeClr>
          </a:solidFill>
        </p:spPr>
        <p:txBody>
          <a:bodyPr wrap="square" anchor="ctr">
            <a:spAutoFit/>
          </a:bodyPr>
          <a:lstStyle/>
          <a:p>
            <a:r>
              <a:rPr lang="en-GB" sz="1400" dirty="0">
                <a:solidFill>
                  <a:srgbClr val="FFFF00"/>
                </a:solidFill>
              </a:rPr>
              <a:t>Map of different kinds of nuclear proliferation and nuclear-weapon-free zones as defined by </a:t>
            </a:r>
            <a:r>
              <a:rPr lang="en-GB" sz="1400" dirty="0">
                <a:solidFill>
                  <a:srgbClr val="FFFF00"/>
                </a:solidFill>
                <a:hlinkClick r:id="rId3" tooltip="en:United Nations"/>
              </a:rPr>
              <a:t>United Nations</a:t>
            </a:r>
            <a:r>
              <a:rPr lang="en-GB" sz="1400" dirty="0">
                <a:solidFill>
                  <a:srgbClr val="FFFF00"/>
                </a:solidFill>
              </a:rPr>
              <a:t>.</a:t>
            </a:r>
            <a:br>
              <a:rPr lang="en-GB" sz="1400" dirty="0">
                <a:solidFill>
                  <a:srgbClr val="FFFF00"/>
                </a:solidFill>
              </a:rPr>
            </a:br>
            <a:endParaRPr lang="en-GB" sz="1400" dirty="0">
              <a:solidFill>
                <a:srgbClr val="FFFF00"/>
              </a:solidFill>
            </a:endParaRPr>
          </a:p>
          <a:p>
            <a:r>
              <a:rPr lang="en-GB" sz="1400" dirty="0">
                <a:solidFill>
                  <a:srgbClr val="FFFF00"/>
                </a:solidFill>
              </a:rPr>
              <a:t>      Nuclear-Weapon-Free Zones by international treaty, including territories that belong      </a:t>
            </a:r>
          </a:p>
          <a:p>
            <a:r>
              <a:rPr lang="en-GB" sz="1400" dirty="0">
                <a:solidFill>
                  <a:srgbClr val="FFFF00"/>
                </a:solidFill>
              </a:rPr>
              <a:t>      to a Nuclear Weapons State that has agreed the territory is subject to a zone.</a:t>
            </a:r>
          </a:p>
          <a:p>
            <a:endParaRPr lang="en-GB" sz="1400" dirty="0">
              <a:solidFill>
                <a:srgbClr val="FFFF00"/>
              </a:solidFill>
            </a:endParaRPr>
          </a:p>
          <a:p>
            <a:r>
              <a:rPr lang="en-GB" sz="1400" dirty="0">
                <a:solidFill>
                  <a:srgbClr val="FFFF00"/>
                </a:solidFill>
              </a:rPr>
              <a:t>      Nuclear weapons states and territories belonging to them that are not in any NWFZ</a:t>
            </a:r>
          </a:p>
          <a:p>
            <a:endParaRPr lang="en-GB" sz="1400" dirty="0">
              <a:solidFill>
                <a:srgbClr val="FFFF00"/>
              </a:solidFill>
            </a:endParaRPr>
          </a:p>
          <a:p>
            <a:r>
              <a:rPr lang="en-GB" sz="1400" dirty="0">
                <a:solidFill>
                  <a:srgbClr val="FFFF00"/>
                </a:solidFill>
              </a:rPr>
              <a:t>      Nuclear sharing (US nuclear arsenal stationed there for host country use in wartime</a:t>
            </a:r>
          </a:p>
          <a:p>
            <a:endParaRPr lang="en-GB" sz="1400" dirty="0">
              <a:solidFill>
                <a:srgbClr val="FFFF00"/>
              </a:solidFill>
            </a:endParaRPr>
          </a:p>
          <a:p>
            <a:r>
              <a:rPr lang="en-GB" sz="1400" dirty="0">
                <a:solidFill>
                  <a:srgbClr val="FFFF00"/>
                </a:solidFill>
              </a:rPr>
              <a:t>      None of the above (but party to the Non Proliferation Treaty(NPT)</a:t>
            </a:r>
            <a:endParaRPr lang="en-GB" sz="1400" dirty="0">
              <a:solidFill>
                <a:srgbClr val="FFFF00"/>
              </a:solidFill>
              <a:effectLst/>
            </a:endParaRPr>
          </a:p>
        </p:txBody>
      </p:sp>
      <p:sp>
        <p:nvSpPr>
          <p:cNvPr id="5" name="Rectangle 4"/>
          <p:cNvSpPr/>
          <p:nvPr/>
        </p:nvSpPr>
        <p:spPr>
          <a:xfrm>
            <a:off x="179512" y="4979709"/>
            <a:ext cx="216024" cy="216024"/>
          </a:xfrm>
          <a:prstGeom prst="rect">
            <a:avLst/>
          </a:prstGeom>
          <a:solidFill>
            <a:srgbClr val="090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79512" y="5602571"/>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80020" y="6028379"/>
            <a:ext cx="216024" cy="216024"/>
          </a:xfrm>
          <a:prstGeom prst="rect">
            <a:avLst/>
          </a:prstGeom>
          <a:solidFill>
            <a:srgbClr val="FF8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0020" y="6454187"/>
            <a:ext cx="216024" cy="216024"/>
          </a:xfrm>
          <a:prstGeom prst="rect">
            <a:avLst/>
          </a:prstGeom>
          <a:solidFill>
            <a:srgbClr val="DD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612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6000" dirty="0"/>
              <a:t>Trident has the capacity to kill</a:t>
            </a:r>
          </a:p>
          <a:p>
            <a:pPr marL="0" indent="0" algn="ctr">
              <a:buNone/>
            </a:pPr>
            <a:r>
              <a:rPr lang="en-GB" sz="6000" dirty="0"/>
              <a:t>320 Million people</a:t>
            </a:r>
          </a:p>
        </p:txBody>
      </p:sp>
    </p:spTree>
    <p:extLst>
      <p:ext uri="{BB962C8B-B14F-4D97-AF65-F5344CB8AC3E}">
        <p14:creationId xmlns:p14="http://schemas.microsoft.com/office/powerpoint/2010/main" val="3856612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736" y="620688"/>
            <a:ext cx="5145757" cy="5450335"/>
          </a:xfrm>
          <a:prstGeom prst="rect">
            <a:avLst/>
          </a:prstGeom>
        </p:spPr>
      </p:pic>
    </p:spTree>
    <p:extLst>
      <p:ext uri="{BB962C8B-B14F-4D97-AF65-F5344CB8AC3E}">
        <p14:creationId xmlns:p14="http://schemas.microsoft.com/office/powerpoint/2010/main" val="932594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7560840" cy="4985980"/>
          </a:xfrm>
          <a:prstGeom prst="rect">
            <a:avLst/>
          </a:prstGeom>
          <a:noFill/>
        </p:spPr>
        <p:txBody>
          <a:bodyPr wrap="square" rtlCol="0">
            <a:spAutoFit/>
          </a:bodyPr>
          <a:lstStyle/>
          <a:p>
            <a:r>
              <a:rPr lang="en-GB" sz="2800" b="1" dirty="0">
                <a:solidFill>
                  <a:srgbClr val="FFFF00"/>
                </a:solidFill>
                <a:hlinkClick r:id="rId2" action="ppaction://hlinkfile"/>
              </a:rPr>
              <a:t>The Real Alternative  </a:t>
            </a:r>
            <a:endParaRPr lang="en-GB" sz="2800" b="1" dirty="0">
              <a:solidFill>
                <a:srgbClr val="FFFF00"/>
              </a:solidFill>
            </a:endParaRPr>
          </a:p>
          <a:p>
            <a:endParaRPr lang="en-GB" dirty="0">
              <a:solidFill>
                <a:srgbClr val="FFFF00"/>
              </a:solidFill>
            </a:endParaRPr>
          </a:p>
          <a:p>
            <a:r>
              <a:rPr lang="en-GB" dirty="0">
                <a:solidFill>
                  <a:srgbClr val="FFFF00"/>
                </a:solidFill>
              </a:rPr>
              <a:t>What the governments' Trident Alternative Review </a:t>
            </a:r>
            <a:r>
              <a:rPr lang="en-GB" sz="2000" b="1" dirty="0">
                <a:solidFill>
                  <a:srgbClr val="FFFF00"/>
                </a:solidFill>
              </a:rPr>
              <a:t>isn’t</a:t>
            </a:r>
            <a:r>
              <a:rPr lang="en-GB" dirty="0">
                <a:solidFill>
                  <a:srgbClr val="FFFF00"/>
                </a:solidFill>
              </a:rPr>
              <a:t> telling you</a:t>
            </a:r>
          </a:p>
          <a:p>
            <a:endParaRPr lang="en-GB" dirty="0">
              <a:solidFill>
                <a:srgbClr val="FFFF00"/>
              </a:solidFill>
            </a:endParaRPr>
          </a:p>
          <a:p>
            <a:pPr marL="342900" indent="-342900">
              <a:buFont typeface="+mj-lt"/>
              <a:buAutoNum type="arabicPeriod"/>
            </a:pPr>
            <a:r>
              <a:rPr lang="en-GB" dirty="0">
                <a:solidFill>
                  <a:srgbClr val="FFFF00"/>
                </a:solidFill>
              </a:rPr>
              <a:t>The question of whether or not to replace the Trident nuclear weapon system is of great security and economic importance. Therefore, ahead of the parliamentary vote in 2016, the full range of options must be explored.</a:t>
            </a:r>
            <a:br>
              <a:rPr lang="en-GB" dirty="0">
                <a:solidFill>
                  <a:srgbClr val="FFFF00"/>
                </a:solidFill>
              </a:rPr>
            </a:br>
            <a:endParaRPr lang="en-GB" dirty="0">
              <a:solidFill>
                <a:srgbClr val="FFFF00"/>
              </a:solidFill>
            </a:endParaRPr>
          </a:p>
          <a:p>
            <a:pPr marL="342900" indent="-342900">
              <a:buFont typeface="+mj-lt"/>
              <a:buAutoNum type="arabicPeriod"/>
            </a:pPr>
            <a:r>
              <a:rPr lang="en-GB" dirty="0">
                <a:solidFill>
                  <a:srgbClr val="FFFF00"/>
                </a:solidFill>
              </a:rPr>
              <a:t>The decision must be taken on the basis of what will most contribute to the security of the British people, with a clear understanding of the security challenges of the 21st century.</a:t>
            </a:r>
            <a:br>
              <a:rPr lang="en-GB" dirty="0">
                <a:solidFill>
                  <a:srgbClr val="FFFF00"/>
                </a:solidFill>
              </a:rPr>
            </a:br>
            <a:endParaRPr lang="en-GB" dirty="0">
              <a:solidFill>
                <a:srgbClr val="FFFF00"/>
              </a:solidFill>
            </a:endParaRPr>
          </a:p>
          <a:p>
            <a:pPr marL="342900" indent="-342900">
              <a:buFont typeface="+mj-lt"/>
              <a:buAutoNum type="arabicPeriod"/>
            </a:pPr>
            <a:r>
              <a:rPr lang="en-GB" dirty="0">
                <a:solidFill>
                  <a:srgbClr val="FFFF00"/>
                </a:solidFill>
              </a:rPr>
              <a:t>Omission of the ‘non-replacement’ option – the scrapping of Trident and the cancelling of its replacement – from both the Strategic Defence and Security Review (2010) and the Trident Alternatives Review (2013) is an ‘abdication of responsibility’ by the British Government.</a:t>
            </a:r>
            <a:br>
              <a:rPr lang="en-GB" dirty="0">
                <a:solidFill>
                  <a:srgbClr val="FFFF00"/>
                </a:solidFill>
              </a:rPr>
            </a:br>
            <a:endParaRPr lang="en-GB" dirty="0">
              <a:solidFill>
                <a:srgbClr val="FFFF00"/>
              </a:solidFill>
            </a:endParaRPr>
          </a:p>
        </p:txBody>
      </p:sp>
    </p:spTree>
    <p:extLst>
      <p:ext uri="{BB962C8B-B14F-4D97-AF65-F5344CB8AC3E}">
        <p14:creationId xmlns:p14="http://schemas.microsoft.com/office/powerpoint/2010/main" val="2195342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017" y="260648"/>
            <a:ext cx="6840760" cy="5355312"/>
          </a:xfrm>
          <a:prstGeom prst="rect">
            <a:avLst/>
          </a:prstGeom>
        </p:spPr>
        <p:txBody>
          <a:bodyPr wrap="square">
            <a:spAutoFit/>
          </a:bodyPr>
          <a:lstStyle/>
          <a:p>
            <a:r>
              <a:rPr lang="en-GB" b="1" dirty="0">
                <a:solidFill>
                  <a:srgbClr val="FFFF00"/>
                </a:solidFill>
              </a:rPr>
              <a:t>Non-replacement of Trident is a credible option, which offers serious strategic and economic benefits, including:</a:t>
            </a:r>
            <a:br>
              <a:rPr lang="en-GB" dirty="0">
                <a:solidFill>
                  <a:srgbClr val="FFFF00"/>
                </a:solidFill>
              </a:rPr>
            </a:br>
            <a:endParaRPr lang="en-GB" dirty="0">
              <a:solidFill>
                <a:srgbClr val="FFFF00"/>
              </a:solidFill>
            </a:endParaRPr>
          </a:p>
          <a:p>
            <a:pPr marL="800100" lvl="1" indent="-342900">
              <a:buFont typeface="+mj-lt"/>
              <a:buAutoNum type="arabicPeriod"/>
            </a:pPr>
            <a:r>
              <a:rPr lang="en-GB" sz="1600" dirty="0">
                <a:solidFill>
                  <a:srgbClr val="FFFF00"/>
                </a:solidFill>
              </a:rPr>
              <a:t>improved national security – through budgetary flexibility in the Ministry of Defence and a more effective response to emerging security challenges in the 21st century</a:t>
            </a:r>
            <a:br>
              <a:rPr lang="en-GB" sz="1600" dirty="0">
                <a:solidFill>
                  <a:srgbClr val="FFFF00"/>
                </a:solidFill>
              </a:rPr>
            </a:br>
            <a:endParaRPr lang="en-GB" sz="1600" dirty="0">
              <a:solidFill>
                <a:srgbClr val="FFFF00"/>
              </a:solidFill>
            </a:endParaRPr>
          </a:p>
          <a:p>
            <a:pPr marL="800100" lvl="1" indent="-342900">
              <a:buFont typeface="+mj-lt"/>
              <a:buAutoNum type="arabicPeriod"/>
            </a:pPr>
            <a:r>
              <a:rPr lang="en-GB" sz="1600" dirty="0">
                <a:solidFill>
                  <a:srgbClr val="FFFF00"/>
                </a:solidFill>
              </a:rPr>
              <a:t>improved global security – through a strengthening of the non-proliferation regime, deterring of nuclear proliferation and de-escalation of international tensions</a:t>
            </a:r>
            <a:br>
              <a:rPr lang="en-GB" sz="1600" dirty="0">
                <a:solidFill>
                  <a:srgbClr val="FFFF00"/>
                </a:solidFill>
              </a:rPr>
            </a:br>
            <a:endParaRPr lang="en-GB" sz="1600" dirty="0">
              <a:solidFill>
                <a:srgbClr val="FFFF00"/>
              </a:solidFill>
            </a:endParaRPr>
          </a:p>
          <a:p>
            <a:pPr marL="800100" lvl="1" indent="-342900">
              <a:buFont typeface="+mj-lt"/>
              <a:buAutoNum type="arabicPeriod"/>
            </a:pPr>
            <a:r>
              <a:rPr lang="en-GB" sz="1600" dirty="0">
                <a:solidFill>
                  <a:srgbClr val="FFFF00"/>
                </a:solidFill>
              </a:rPr>
              <a:t>vast economic savings – of more than £100 billion over the lifetime of a successor nuclear weapons system, releasing resources for effective security spending, as well as a range of public spending priorities</a:t>
            </a:r>
            <a:br>
              <a:rPr lang="en-GB" sz="1600" dirty="0">
                <a:solidFill>
                  <a:srgbClr val="FFFF00"/>
                </a:solidFill>
              </a:rPr>
            </a:br>
            <a:endParaRPr lang="en-GB" sz="1600" dirty="0">
              <a:solidFill>
                <a:srgbClr val="FFFF00"/>
              </a:solidFill>
            </a:endParaRPr>
          </a:p>
          <a:p>
            <a:pPr marL="800100" lvl="1" indent="-342900">
              <a:buFont typeface="+mj-lt"/>
              <a:buAutoNum type="arabicPeriod"/>
            </a:pPr>
            <a:r>
              <a:rPr lang="en-GB" sz="1600" dirty="0">
                <a:solidFill>
                  <a:srgbClr val="FFFF00"/>
                </a:solidFill>
              </a:rPr>
              <a:t>adherence to legal obligations including responsibilities as a signatory to the nuclear Non-Proliferation Treaty (NPT)</a:t>
            </a:r>
            <a:br>
              <a:rPr lang="en-GB" sz="1600" dirty="0">
                <a:solidFill>
                  <a:srgbClr val="FFFF00"/>
                </a:solidFill>
              </a:rPr>
            </a:br>
            <a:endParaRPr lang="en-GB" sz="1600" dirty="0">
              <a:solidFill>
                <a:srgbClr val="FFFF00"/>
              </a:solidFill>
            </a:endParaRPr>
          </a:p>
          <a:p>
            <a:pPr marL="800100" lvl="1" indent="-342900">
              <a:buFont typeface="+mj-lt"/>
              <a:buAutoNum type="arabicPeriod"/>
            </a:pPr>
            <a:r>
              <a:rPr lang="en-GB" sz="1600" dirty="0">
                <a:solidFill>
                  <a:srgbClr val="FFFF00"/>
                </a:solidFill>
              </a:rPr>
              <a:t>moral and diplomatic leadership in global multilateral disarmament initiatives such as a global nuclear abolition treaty and the UN’s proposed Weapons of Mass Destruction Free Zone in the Middle East</a:t>
            </a:r>
          </a:p>
        </p:txBody>
      </p:sp>
    </p:spTree>
    <p:extLst>
      <p:ext uri="{BB962C8B-B14F-4D97-AF65-F5344CB8AC3E}">
        <p14:creationId xmlns:p14="http://schemas.microsoft.com/office/powerpoint/2010/main" val="1511439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79248"/>
            <a:ext cx="8064896" cy="5755422"/>
          </a:xfrm>
          <a:prstGeom prst="rect">
            <a:avLst/>
          </a:prstGeom>
          <a:noFill/>
        </p:spPr>
        <p:txBody>
          <a:bodyPr wrap="square" rtlCol="0">
            <a:spAutoFit/>
          </a:bodyPr>
          <a:lstStyle/>
          <a:p>
            <a:r>
              <a:rPr lang="en-GB" sz="2800" b="1" dirty="0">
                <a:solidFill>
                  <a:srgbClr val="FFFF00"/>
                </a:solidFill>
              </a:rPr>
              <a:t>What do the British people want ?</a:t>
            </a:r>
          </a:p>
          <a:p>
            <a:br>
              <a:rPr lang="en-GB" dirty="0">
                <a:solidFill>
                  <a:srgbClr val="FFFF00"/>
                </a:solidFill>
              </a:rPr>
            </a:br>
            <a:endParaRPr lang="en-GB" dirty="0">
              <a:solidFill>
                <a:srgbClr val="FFFF00"/>
              </a:solidFill>
            </a:endParaRPr>
          </a:p>
          <a:p>
            <a:pPr marL="342900" indent="-342900">
              <a:buFont typeface="+mj-lt"/>
              <a:buAutoNum type="arabicPeriod"/>
            </a:pPr>
            <a:r>
              <a:rPr lang="en-GB" sz="1600" dirty="0">
                <a:solidFill>
                  <a:srgbClr val="FFFF00"/>
                </a:solidFill>
              </a:rPr>
              <a:t>63% of the public said they'd back scrapping Trident to reduce the deficit in a </a:t>
            </a:r>
            <a:r>
              <a:rPr lang="en-GB" sz="1600" dirty="0">
                <a:solidFill>
                  <a:srgbClr val="FFFF00"/>
                </a:solidFill>
                <a:hlinkClick r:id="rId2"/>
              </a:rPr>
              <a:t>BPIX survey for The Mail on Sunday</a:t>
            </a:r>
            <a:r>
              <a:rPr lang="en-GB" sz="1600" dirty="0">
                <a:solidFill>
                  <a:srgbClr val="FFFF00"/>
                </a:solidFill>
              </a:rPr>
              <a:t> in June 2010.</a:t>
            </a:r>
          </a:p>
          <a:p>
            <a:pPr marL="342900" indent="-342900">
              <a:buFont typeface="+mj-lt"/>
              <a:buAutoNum type="arabicPeriod"/>
            </a:pPr>
            <a:r>
              <a:rPr lang="en-GB" sz="1600" dirty="0">
                <a:solidFill>
                  <a:srgbClr val="FFFF00"/>
                </a:solidFill>
              </a:rPr>
              <a:t>58% of people say that "given the state of the country's finances, the Government should scrap the Trident nuclear missile system" in an </a:t>
            </a:r>
            <a:r>
              <a:rPr lang="en-GB" sz="1600" dirty="0">
                <a:solidFill>
                  <a:srgbClr val="FFFF00"/>
                </a:solidFill>
                <a:hlinkClick r:id="rId3" tooltip="Independent/ComRes poll"/>
              </a:rPr>
              <a:t>Independent/</a:t>
            </a:r>
            <a:r>
              <a:rPr lang="en-GB" sz="1600" dirty="0" err="1">
                <a:solidFill>
                  <a:srgbClr val="FFFF00"/>
                </a:solidFill>
                <a:hlinkClick r:id="rId3" tooltip="Independent/ComRes poll"/>
              </a:rPr>
              <a:t>ComRes</a:t>
            </a:r>
            <a:r>
              <a:rPr lang="en-GB" sz="1600" dirty="0">
                <a:solidFill>
                  <a:srgbClr val="FFFF00"/>
                </a:solidFill>
                <a:hlinkClick r:id="rId3" tooltip="Independent/ComRes poll"/>
              </a:rPr>
              <a:t> poll</a:t>
            </a:r>
            <a:r>
              <a:rPr lang="en-GB" sz="1600" dirty="0">
                <a:solidFill>
                  <a:srgbClr val="FFFF00"/>
                </a:solidFill>
              </a:rPr>
              <a:t> of September 2009 (Table 7)</a:t>
            </a:r>
          </a:p>
          <a:p>
            <a:pPr marL="342900" indent="-342900">
              <a:buFont typeface="+mj-lt"/>
              <a:buAutoNum type="arabicPeriod"/>
            </a:pPr>
            <a:r>
              <a:rPr lang="en-GB" sz="1600" dirty="0">
                <a:solidFill>
                  <a:srgbClr val="FFFF00"/>
                </a:solidFill>
              </a:rPr>
              <a:t>54% of the public say Britain should "no longer have any nuclear deterrent" in a </a:t>
            </a:r>
            <a:r>
              <a:rPr lang="en-GB" sz="1600" dirty="0">
                <a:solidFill>
                  <a:srgbClr val="FFFF00"/>
                </a:solidFill>
                <a:hlinkClick r:id="rId4"/>
              </a:rPr>
              <a:t>Guardian/ICM poll</a:t>
            </a:r>
            <a:r>
              <a:rPr lang="en-GB" sz="1600" dirty="0">
                <a:solidFill>
                  <a:srgbClr val="FFFF00"/>
                </a:solidFill>
              </a:rPr>
              <a:t> of July 2009 (Table 8)</a:t>
            </a:r>
          </a:p>
          <a:p>
            <a:pPr marL="342900" indent="-342900">
              <a:buFont typeface="+mj-lt"/>
              <a:buAutoNum type="arabicPeriod"/>
            </a:pPr>
            <a:r>
              <a:rPr lang="en-GB" sz="1600" dirty="0">
                <a:solidFill>
                  <a:srgbClr val="FFFF00"/>
                </a:solidFill>
              </a:rPr>
              <a:t>Only 30% of the public would spend £20bn on Trident when offered alternatives of spending on nurses salaries or affordable homes, in a </a:t>
            </a:r>
            <a:r>
              <a:rPr lang="en-GB" sz="1600" dirty="0" err="1">
                <a:solidFill>
                  <a:srgbClr val="FFFF00"/>
                </a:solidFill>
                <a:hlinkClick r:id="rId5"/>
              </a:rPr>
              <a:t>YouGov</a:t>
            </a:r>
            <a:r>
              <a:rPr lang="en-GB" sz="1600" dirty="0">
                <a:solidFill>
                  <a:srgbClr val="FFFF00"/>
                </a:solidFill>
                <a:hlinkClick r:id="rId5"/>
              </a:rPr>
              <a:t> poll for </a:t>
            </a:r>
            <a:r>
              <a:rPr lang="en-GB" sz="1600" i="1" dirty="0">
                <a:solidFill>
                  <a:srgbClr val="FFFF00"/>
                </a:solidFill>
                <a:hlinkClick r:id="rId5"/>
              </a:rPr>
              <a:t>The People</a:t>
            </a:r>
            <a:r>
              <a:rPr lang="en-GB" sz="1600" dirty="0">
                <a:solidFill>
                  <a:srgbClr val="FFFF00"/>
                </a:solidFill>
                <a:hlinkClick r:id="rId5"/>
              </a:rPr>
              <a:t> newspaper</a:t>
            </a:r>
            <a:r>
              <a:rPr lang="en-GB" sz="1600" dirty="0">
                <a:solidFill>
                  <a:srgbClr val="FFFF00"/>
                </a:solidFill>
              </a:rPr>
              <a:t> from July 2009 (Page 4)</a:t>
            </a:r>
          </a:p>
          <a:p>
            <a:pPr marL="342900" indent="-342900">
              <a:buFont typeface="+mj-lt"/>
              <a:buAutoNum type="arabicPeriod"/>
            </a:pPr>
            <a:r>
              <a:rPr lang="en-GB" sz="1600" b="1" dirty="0">
                <a:solidFill>
                  <a:srgbClr val="FFFF00"/>
                </a:solidFill>
              </a:rPr>
              <a:t>72% </a:t>
            </a:r>
            <a:r>
              <a:rPr lang="en-GB" sz="1600" dirty="0">
                <a:solidFill>
                  <a:srgbClr val="FFFF00"/>
                </a:solidFill>
              </a:rPr>
              <a:t>of the British public, in a poll in March 2007, did not support the government's plans to replace Trident - </a:t>
            </a:r>
            <a:r>
              <a:rPr lang="en-GB" sz="1600" dirty="0">
                <a:solidFill>
                  <a:srgbClr val="FFFF00"/>
                </a:solidFill>
                <a:hlinkClick r:id="rId6"/>
              </a:rPr>
              <a:t>More4/</a:t>
            </a:r>
            <a:r>
              <a:rPr lang="en-GB" sz="1600" dirty="0" err="1">
                <a:solidFill>
                  <a:srgbClr val="FFFF00"/>
                </a:solidFill>
                <a:hlinkClick r:id="rId6"/>
              </a:rPr>
              <a:t>Populus</a:t>
            </a:r>
            <a:r>
              <a:rPr lang="en-GB" sz="1600" dirty="0">
                <a:solidFill>
                  <a:srgbClr val="FFFF00"/>
                </a:solidFill>
                <a:hlinkClick r:id="rId6"/>
              </a:rPr>
              <a:t> poll</a:t>
            </a:r>
            <a:r>
              <a:rPr lang="en-GB" sz="1600" dirty="0">
                <a:solidFill>
                  <a:srgbClr val="FFFF00"/>
                </a:solidFill>
              </a:rPr>
              <a:t>.</a:t>
            </a:r>
          </a:p>
          <a:p>
            <a:pPr marL="342900" indent="-342900">
              <a:buFont typeface="+mj-lt"/>
              <a:buAutoNum type="arabicPeriod"/>
            </a:pPr>
            <a:r>
              <a:rPr lang="en-GB" sz="1600" b="1" dirty="0">
                <a:solidFill>
                  <a:srgbClr val="FFFF00"/>
                </a:solidFill>
              </a:rPr>
              <a:t>59%</a:t>
            </a:r>
            <a:r>
              <a:rPr lang="en-GB" sz="1600" dirty="0">
                <a:solidFill>
                  <a:srgbClr val="FFFF00"/>
                </a:solidFill>
              </a:rPr>
              <a:t> of the British public oppose replacing Trident when presented with the cost of £25 billion just to acquire a replacement system. (The equivalent of building around 1,000 new schools at current prices) -</a:t>
            </a:r>
            <a:r>
              <a:rPr lang="en-GB" sz="1600" dirty="0">
                <a:solidFill>
                  <a:srgbClr val="FFFF00"/>
                </a:solidFill>
                <a:hlinkClick r:id="rId7" tooltip="trident_poll_jul06"/>
              </a:rPr>
              <a:t> ICM poll, July 2006</a:t>
            </a:r>
            <a:endParaRPr lang="en-GB" sz="1600" dirty="0">
              <a:solidFill>
                <a:srgbClr val="FFFF00"/>
              </a:solidFill>
            </a:endParaRPr>
          </a:p>
          <a:p>
            <a:pPr marL="342900" indent="-342900">
              <a:buFont typeface="+mj-lt"/>
              <a:buAutoNum type="arabicPeriod"/>
            </a:pPr>
            <a:r>
              <a:rPr lang="en-GB" sz="1600" b="1" dirty="0">
                <a:solidFill>
                  <a:srgbClr val="FFFF00"/>
                </a:solidFill>
              </a:rPr>
              <a:t>73%</a:t>
            </a:r>
            <a:r>
              <a:rPr lang="en-GB" sz="1600" dirty="0">
                <a:solidFill>
                  <a:srgbClr val="FFFF00"/>
                </a:solidFill>
              </a:rPr>
              <a:t> of Scottish people thought it was wrong that £50 billion might be spent on a replacement for Trident. </a:t>
            </a:r>
            <a:r>
              <a:rPr lang="en-GB" sz="1600" dirty="0">
                <a:solidFill>
                  <a:srgbClr val="FFFF00"/>
                </a:solidFill>
                <a:hlinkClick r:id="rId8"/>
              </a:rPr>
              <a:t>ICM poll, January 2007</a:t>
            </a:r>
            <a:endParaRPr lang="en-GB" sz="1600" dirty="0">
              <a:solidFill>
                <a:srgbClr val="FFFF00"/>
              </a:solidFill>
            </a:endParaRPr>
          </a:p>
          <a:p>
            <a:pPr marL="342900" indent="-342900">
              <a:buFont typeface="+mj-lt"/>
              <a:buAutoNum type="arabicPeriod"/>
            </a:pPr>
            <a:r>
              <a:rPr lang="en-GB" sz="1600" b="1" dirty="0">
                <a:solidFill>
                  <a:srgbClr val="FFFF00"/>
                </a:solidFill>
              </a:rPr>
              <a:t>64% </a:t>
            </a:r>
            <a:r>
              <a:rPr lang="en-GB" sz="1600" dirty="0">
                <a:solidFill>
                  <a:srgbClr val="FFFF00"/>
                </a:solidFill>
              </a:rPr>
              <a:t>were against nuclear weapons being based in Scotland for another 50 years. </a:t>
            </a:r>
            <a:r>
              <a:rPr lang="en-GB" sz="1600" dirty="0">
                <a:solidFill>
                  <a:srgbClr val="FFFF00"/>
                </a:solidFill>
                <a:hlinkClick r:id="rId8"/>
              </a:rPr>
              <a:t>ICM poll, January 2007 </a:t>
            </a:r>
            <a:endParaRPr lang="en-GB" sz="1600" dirty="0">
              <a:solidFill>
                <a:srgbClr val="FFFF00"/>
              </a:solidFill>
            </a:endParaRPr>
          </a:p>
        </p:txBody>
      </p:sp>
    </p:spTree>
    <p:extLst>
      <p:ext uri="{BB962C8B-B14F-4D97-AF65-F5344CB8AC3E}">
        <p14:creationId xmlns:p14="http://schemas.microsoft.com/office/powerpoint/2010/main" val="98709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t>Trade union movement has a long history of supporting disarmament</a:t>
            </a:r>
            <a:br>
              <a:rPr lang="en-GB" sz="2400" dirty="0"/>
            </a:br>
            <a:endParaRPr lang="en-GB" sz="2400" dirty="0"/>
          </a:p>
          <a:p>
            <a:r>
              <a:rPr lang="en-GB" sz="2400" dirty="0"/>
              <a:t>Many unions </a:t>
            </a:r>
            <a:r>
              <a:rPr lang="en-GB" sz="2400" dirty="0" err="1"/>
              <a:t>affilliated</a:t>
            </a:r>
            <a:r>
              <a:rPr lang="en-GB" sz="2400" dirty="0"/>
              <a:t> to CND from its foundation to present</a:t>
            </a:r>
            <a:br>
              <a:rPr lang="en-GB" sz="2400" dirty="0"/>
            </a:br>
            <a:endParaRPr lang="en-GB" sz="2400" dirty="0"/>
          </a:p>
          <a:p>
            <a:r>
              <a:rPr lang="en-GB" sz="2400" dirty="0"/>
              <a:t>Thousands of trade union members are also members of CND favouring the creation of socially productive jobs rather than producing WMD</a:t>
            </a:r>
            <a:br>
              <a:rPr lang="en-GB" sz="2400" dirty="0"/>
            </a:br>
            <a:endParaRPr lang="en-GB" sz="2400" dirty="0"/>
          </a:p>
          <a:p>
            <a:r>
              <a:rPr lang="en-GB" sz="2400" dirty="0"/>
              <a:t>In 2013 TUC re-affirmed its opposition to Trident replacement</a:t>
            </a:r>
          </a:p>
          <a:p>
            <a:endParaRPr lang="en-GB" dirty="0"/>
          </a:p>
        </p:txBody>
      </p:sp>
      <p:sp>
        <p:nvSpPr>
          <p:cNvPr id="2" name="Title 1"/>
          <p:cNvSpPr>
            <a:spLocks noGrp="1"/>
          </p:cNvSpPr>
          <p:nvPr>
            <p:ph type="title"/>
          </p:nvPr>
        </p:nvSpPr>
        <p:spPr/>
        <p:txBody>
          <a:bodyPr>
            <a:normAutofit fontScale="90000"/>
          </a:bodyPr>
          <a:lstStyle/>
          <a:p>
            <a:r>
              <a:rPr lang="en-GB" dirty="0"/>
              <a:t>The role of trade unions and Trident</a:t>
            </a:r>
            <a:br>
              <a:rPr lang="en-GB" dirty="0"/>
            </a:br>
            <a:r>
              <a:rPr lang="en-GB" sz="2700" dirty="0"/>
              <a:t>Background to trade unions and disarmament</a:t>
            </a:r>
            <a:endParaRPr lang="en-GB" dirty="0"/>
          </a:p>
        </p:txBody>
      </p:sp>
    </p:spTree>
    <p:extLst>
      <p:ext uri="{BB962C8B-B14F-4D97-AF65-F5344CB8AC3E}">
        <p14:creationId xmlns:p14="http://schemas.microsoft.com/office/powerpoint/2010/main" val="276506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Public and Commercial Services Union (PCS)</a:t>
            </a:r>
          </a:p>
          <a:p>
            <a:r>
              <a:rPr lang="en-GB" dirty="0"/>
              <a:t>Railway, Maritime and Transport Union (RMT)</a:t>
            </a:r>
          </a:p>
          <a:p>
            <a:r>
              <a:rPr lang="en-GB" dirty="0"/>
              <a:t>Unison</a:t>
            </a:r>
          </a:p>
          <a:p>
            <a:pPr marL="0" indent="0">
              <a:buNone/>
            </a:pPr>
            <a:r>
              <a:rPr lang="en-GB" sz="2400" dirty="0"/>
              <a:t>    “how can we justify Trident when adult social care is on the point of collapse…wards are closing in every city”  </a:t>
            </a:r>
            <a:br>
              <a:rPr lang="en-GB" sz="2400" dirty="0"/>
            </a:br>
            <a:r>
              <a:rPr lang="en-GB" sz="2400" dirty="0"/>
              <a:t>Dave Prentis (General Secretary – Unison)</a:t>
            </a:r>
            <a:br>
              <a:rPr lang="en-GB" sz="2400" dirty="0"/>
            </a:br>
            <a:endParaRPr lang="en-GB" sz="2400" dirty="0"/>
          </a:p>
          <a:p>
            <a:pPr marL="0" indent="0">
              <a:buNone/>
            </a:pPr>
            <a:r>
              <a:rPr lang="en-GB" sz="2400" dirty="0"/>
              <a:t>Mainly draw upon economic arguments against trident</a:t>
            </a:r>
          </a:p>
        </p:txBody>
      </p:sp>
      <p:sp>
        <p:nvSpPr>
          <p:cNvPr id="2" name="Title 1"/>
          <p:cNvSpPr>
            <a:spLocks noGrp="1"/>
          </p:cNvSpPr>
          <p:nvPr>
            <p:ph type="title"/>
          </p:nvPr>
        </p:nvSpPr>
        <p:spPr/>
        <p:txBody>
          <a:bodyPr/>
          <a:lstStyle/>
          <a:p>
            <a:r>
              <a:rPr lang="en-GB" dirty="0"/>
              <a:t>Anti-Trident Position</a:t>
            </a:r>
          </a:p>
        </p:txBody>
      </p:sp>
    </p:spTree>
    <p:extLst>
      <p:ext uri="{BB962C8B-B14F-4D97-AF65-F5344CB8AC3E}">
        <p14:creationId xmlns:p14="http://schemas.microsoft.com/office/powerpoint/2010/main" val="101326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normAutofit/>
          </a:bodyPr>
          <a:lstStyle/>
          <a:p>
            <a:r>
              <a:rPr lang="en-GB" dirty="0"/>
              <a:t>General Municipal and Boiler-makers Union (GMB)</a:t>
            </a:r>
            <a:br>
              <a:rPr lang="en-GB" dirty="0"/>
            </a:br>
            <a:endParaRPr lang="en-GB" dirty="0"/>
          </a:p>
          <a:p>
            <a:r>
              <a:rPr lang="en-GB" sz="2200" b="1" dirty="0"/>
              <a:t>“The responsible thing to do is not just to renew our nuclear deterrent but build more vessels in Barrow that has the best submarine building capability not just in the UK but in the world”</a:t>
            </a:r>
            <a:br>
              <a:rPr lang="en-GB" sz="2200" b="1" dirty="0"/>
            </a:br>
            <a:br>
              <a:rPr lang="en-GB" sz="2200" b="1" dirty="0"/>
            </a:br>
            <a:r>
              <a:rPr lang="en-GB" sz="2200" b="1" dirty="0"/>
              <a:t>  </a:t>
            </a:r>
            <a:r>
              <a:rPr lang="en-GB" sz="2200" dirty="0"/>
              <a:t>Billy Coates (GMB Northern Regional Secretary)</a:t>
            </a:r>
          </a:p>
          <a:p>
            <a:endParaRPr lang="en-GB" sz="2200" dirty="0"/>
          </a:p>
          <a:p>
            <a:r>
              <a:rPr lang="en-GB" sz="2000" dirty="0">
                <a:hlinkClick r:id="rId2"/>
              </a:rPr>
              <a:t>http://www.gmb.org.uk/newsroom/vote-on-trident-welcome</a:t>
            </a:r>
            <a:endParaRPr lang="en-GB" sz="2000" dirty="0"/>
          </a:p>
          <a:p>
            <a:endParaRPr lang="en-GB" sz="2800" b="1" dirty="0"/>
          </a:p>
          <a:p>
            <a:endParaRPr lang="en-GB" dirty="0"/>
          </a:p>
        </p:txBody>
      </p:sp>
      <p:sp>
        <p:nvSpPr>
          <p:cNvPr id="2" name="Title 1"/>
          <p:cNvSpPr>
            <a:spLocks noGrp="1"/>
          </p:cNvSpPr>
          <p:nvPr>
            <p:ph type="title"/>
          </p:nvPr>
        </p:nvSpPr>
        <p:spPr/>
        <p:txBody>
          <a:bodyPr/>
          <a:lstStyle/>
          <a:p>
            <a:r>
              <a:rPr lang="en-GB" dirty="0"/>
              <a:t>Pro-trident </a:t>
            </a:r>
          </a:p>
        </p:txBody>
      </p:sp>
    </p:spTree>
    <p:extLst>
      <p:ext uri="{BB962C8B-B14F-4D97-AF65-F5344CB8AC3E}">
        <p14:creationId xmlns:p14="http://schemas.microsoft.com/office/powerpoint/2010/main" val="3115844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37" y="1436579"/>
            <a:ext cx="8229600" cy="4525963"/>
          </a:xfrm>
        </p:spPr>
        <p:txBody>
          <a:bodyPr>
            <a:normAutofit fontScale="62500" lnSpcReduction="20000"/>
          </a:bodyPr>
          <a:lstStyle/>
          <a:p>
            <a:r>
              <a:rPr lang="en-GB" dirty="0"/>
              <a:t>Un</a:t>
            </a:r>
            <a:r>
              <a:rPr lang="en-GB" sz="2900" dirty="0"/>
              <a:t>ite (merged from a series of manufacturing and engineering unions and the TGWU – transport and general workers union)</a:t>
            </a:r>
            <a:br>
              <a:rPr lang="en-GB" sz="2900" dirty="0"/>
            </a:br>
            <a:endParaRPr lang="en-GB" sz="2900" dirty="0"/>
          </a:p>
          <a:p>
            <a:r>
              <a:rPr lang="en-GB" sz="2900" dirty="0"/>
              <a:t>Largest UK trade union</a:t>
            </a:r>
            <a:br>
              <a:rPr lang="en-GB" sz="2900" dirty="0"/>
            </a:br>
            <a:endParaRPr lang="en-GB" sz="2900" dirty="0"/>
          </a:p>
          <a:p>
            <a:r>
              <a:rPr lang="en-GB" sz="2900" dirty="0"/>
              <a:t>Policy is less clear and open to differing interpretations from both members and political commentators alike. So despite policy stating</a:t>
            </a:r>
            <a:br>
              <a:rPr lang="en-GB" sz="2900" dirty="0"/>
            </a:br>
            <a:br>
              <a:rPr lang="en-GB" sz="2900" dirty="0"/>
            </a:br>
            <a:r>
              <a:rPr lang="en-GB" sz="2900" dirty="0"/>
              <a:t>“it cannot be right to spend large sums of money on WMD when essential services are cut” </a:t>
            </a:r>
            <a:br>
              <a:rPr lang="en-GB" sz="2900" dirty="0"/>
            </a:br>
            <a:br>
              <a:rPr lang="en-GB" sz="2900" dirty="0"/>
            </a:br>
            <a:r>
              <a:rPr lang="en-GB" sz="2900" dirty="0"/>
              <a:t>it goes on to say “ we need a policy that would see jobs and skills of unite members preserved and until we receive firm commitments to this we will continue to support our members and their employment” </a:t>
            </a:r>
          </a:p>
          <a:p>
            <a:endParaRPr lang="en-GB" dirty="0"/>
          </a:p>
          <a:p>
            <a:r>
              <a:rPr lang="en-GB" sz="2900" dirty="0">
                <a:hlinkClick r:id="rId2"/>
              </a:rPr>
              <a:t>http://www.unitetheunion.org/campaigning/events/unite-policy-conference-2014/unite-trident-policy/</a:t>
            </a:r>
            <a:endParaRPr lang="en-GB" sz="2900" dirty="0"/>
          </a:p>
          <a:p>
            <a:endParaRPr lang="en-GB" dirty="0"/>
          </a:p>
        </p:txBody>
      </p:sp>
      <p:sp>
        <p:nvSpPr>
          <p:cNvPr id="2" name="Title 1"/>
          <p:cNvSpPr>
            <a:spLocks noGrp="1"/>
          </p:cNvSpPr>
          <p:nvPr>
            <p:ph type="title"/>
          </p:nvPr>
        </p:nvSpPr>
        <p:spPr/>
        <p:txBody>
          <a:bodyPr/>
          <a:lstStyle/>
          <a:p>
            <a:r>
              <a:rPr lang="en-GB" dirty="0"/>
              <a:t>Less clear position</a:t>
            </a:r>
          </a:p>
        </p:txBody>
      </p:sp>
    </p:spTree>
    <p:extLst>
      <p:ext uri="{BB962C8B-B14F-4D97-AF65-F5344CB8AC3E}">
        <p14:creationId xmlns:p14="http://schemas.microsoft.com/office/powerpoint/2010/main" val="1084913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a:t>Anti-trident unions positions tend to rest on economic arguments, particularly public sector unions who maybe fighting for a living wage for their members in the age of austerity</a:t>
            </a:r>
          </a:p>
          <a:p>
            <a:r>
              <a:rPr lang="en-GB" dirty="0"/>
              <a:t>Pro-trident unions have a large amount of private sector workers in defence jobs, some being in areas of high deprivation – </a:t>
            </a:r>
            <a:r>
              <a:rPr lang="en-GB" dirty="0" err="1"/>
              <a:t>eg</a:t>
            </a:r>
            <a:r>
              <a:rPr lang="en-GB" dirty="0"/>
              <a:t> Barrow in Furness</a:t>
            </a:r>
          </a:p>
          <a:p>
            <a:r>
              <a:rPr lang="en-GB" dirty="0"/>
              <a:t>However, divisions are apparent between union members and leaders </a:t>
            </a:r>
          </a:p>
          <a:p>
            <a:r>
              <a:rPr lang="en-GB" dirty="0"/>
              <a:t>Important to note that advocates of maintaining Britain’s nuclear arsenal consistently emphasise the likelihood of job losses if this arsenal is to be abandoned.</a:t>
            </a:r>
          </a:p>
          <a:p>
            <a:r>
              <a:rPr lang="en-GB" dirty="0"/>
              <a:t>Is it that “defence jobs” are the concern or “defence contracts” - intimates that private enterprises are at risk of losing their profits</a:t>
            </a:r>
          </a:p>
        </p:txBody>
      </p:sp>
      <p:sp>
        <p:nvSpPr>
          <p:cNvPr id="2" name="Title 1"/>
          <p:cNvSpPr>
            <a:spLocks noGrp="1"/>
          </p:cNvSpPr>
          <p:nvPr>
            <p:ph type="title"/>
          </p:nvPr>
        </p:nvSpPr>
        <p:spPr/>
        <p:txBody>
          <a:bodyPr/>
          <a:lstStyle/>
          <a:p>
            <a:r>
              <a:rPr lang="en-GB" dirty="0"/>
              <a:t>What to make of all this</a:t>
            </a:r>
          </a:p>
        </p:txBody>
      </p:sp>
    </p:spTree>
    <p:extLst>
      <p:ext uri="{BB962C8B-B14F-4D97-AF65-F5344CB8AC3E}">
        <p14:creationId xmlns:p14="http://schemas.microsoft.com/office/powerpoint/2010/main" val="3992194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fontScale="55000" lnSpcReduction="20000"/>
          </a:bodyPr>
          <a:lstStyle/>
          <a:p>
            <a:r>
              <a:rPr lang="en-GB" dirty="0"/>
              <a:t>Engagement with studies, such as that conducted jointly by the STUC and Scottish CND in 2007, which have played a crucial role in exposing the exaggerated claims of job loss among defence workers</a:t>
            </a:r>
          </a:p>
          <a:p>
            <a:endParaRPr lang="en-GB" dirty="0"/>
          </a:p>
          <a:p>
            <a:pPr fontAlgn="base"/>
            <a:r>
              <a:rPr lang="en-GB" dirty="0"/>
              <a:t>A starting point is to take seriously defence workers’ concerns over their job security and to recognise that Scottish defence jobs have been haemorrhaging over many years </a:t>
            </a:r>
          </a:p>
          <a:p>
            <a:pPr fontAlgn="base"/>
            <a:endParaRPr lang="en-GB" dirty="0"/>
          </a:p>
          <a:p>
            <a:pPr fontAlgn="base"/>
            <a:r>
              <a:rPr lang="en-GB" dirty="0"/>
              <a:t>Significantly, these jobs have been reducing over the lifetime of the existing Trident programme. Over that period, 40,000 (35 per cent) of defence jobs have been lost, including 100 at </a:t>
            </a:r>
            <a:r>
              <a:rPr lang="en-GB" dirty="0" err="1"/>
              <a:t>Coulport</a:t>
            </a:r>
            <a:r>
              <a:rPr lang="en-GB" dirty="0"/>
              <a:t>, when overhaul responsibilities shifted to the US, and 250 at </a:t>
            </a:r>
            <a:r>
              <a:rPr lang="en-GB" dirty="0" err="1"/>
              <a:t>Faslane</a:t>
            </a:r>
            <a:r>
              <a:rPr lang="en-GB" dirty="0"/>
              <a:t>, principally as a consequence of Babcock privatisation.</a:t>
            </a:r>
          </a:p>
          <a:p>
            <a:pPr fontAlgn="base"/>
            <a:endParaRPr lang="en-GB" dirty="0"/>
          </a:p>
          <a:p>
            <a:pPr fontAlgn="base"/>
            <a:r>
              <a:rPr lang="en-GB" dirty="0"/>
              <a:t>The clear message is that Trident and expenditure on nuclear weapons is costing, and will continue to cost, jobs in the defence sector.</a:t>
            </a:r>
          </a:p>
          <a:p>
            <a:pPr fontAlgn="base"/>
            <a:endParaRPr lang="en-GB" dirty="0"/>
          </a:p>
          <a:p>
            <a:pPr marL="0" indent="0" fontAlgn="base">
              <a:buNone/>
            </a:pPr>
            <a:r>
              <a:rPr lang="en-GB" dirty="0">
                <a:hlinkClick r:id="rId2"/>
              </a:rPr>
              <a:t>http://www.labourcnd.org.uk/2014/04/scottish-defence-diversification-agency/</a:t>
            </a:r>
            <a:endParaRPr lang="en-GB" dirty="0"/>
          </a:p>
          <a:p>
            <a:pPr marL="0" indent="0" fontAlgn="base">
              <a:buNone/>
            </a:pPr>
            <a:r>
              <a:rPr lang="en-GB" dirty="0">
                <a:hlinkClick r:id="rId3"/>
              </a:rPr>
              <a:t>http://www.stuc.org.uk/news/1155/stuc-launch-new-joint-report-trident</a:t>
            </a:r>
            <a:endParaRPr lang="en-GB" dirty="0"/>
          </a:p>
          <a:p>
            <a:pPr fontAlgn="base"/>
            <a:endParaRPr lang="en-GB" dirty="0"/>
          </a:p>
          <a:p>
            <a:pPr fontAlgn="base"/>
            <a:endParaRPr lang="en-GB" dirty="0"/>
          </a:p>
          <a:p>
            <a:endParaRPr lang="en-GB" dirty="0"/>
          </a:p>
        </p:txBody>
      </p:sp>
      <p:sp>
        <p:nvSpPr>
          <p:cNvPr id="2" name="Title 1"/>
          <p:cNvSpPr>
            <a:spLocks noGrp="1"/>
          </p:cNvSpPr>
          <p:nvPr>
            <p:ph type="title"/>
          </p:nvPr>
        </p:nvSpPr>
        <p:spPr/>
        <p:txBody>
          <a:bodyPr>
            <a:normAutofit fontScale="90000"/>
          </a:bodyPr>
          <a:lstStyle/>
          <a:p>
            <a:r>
              <a:rPr lang="en-GB" dirty="0"/>
              <a:t>Challenging the myths</a:t>
            </a:r>
            <a:br>
              <a:rPr lang="en-GB" dirty="0"/>
            </a:br>
            <a:endParaRPr lang="en-GB" dirty="0"/>
          </a:p>
        </p:txBody>
      </p:sp>
    </p:spTree>
    <p:extLst>
      <p:ext uri="{BB962C8B-B14F-4D97-AF65-F5344CB8AC3E}">
        <p14:creationId xmlns:p14="http://schemas.microsoft.com/office/powerpoint/2010/main" val="230902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488831" cy="984885"/>
          </a:xfrm>
          <a:prstGeom prst="rect">
            <a:avLst/>
          </a:prstGeom>
        </p:spPr>
        <p:txBody>
          <a:bodyPr wrap="square">
            <a:spAutoFit/>
          </a:bodyPr>
          <a:lstStyle/>
          <a:p>
            <a:pPr algn="ctr"/>
            <a:r>
              <a:rPr lang="en-GB" sz="2000" b="1" dirty="0">
                <a:solidFill>
                  <a:srgbClr val="FFC000"/>
                </a:solidFill>
                <a:hlinkClick r:id="rId2" action="ppaction://hlinkfile"/>
              </a:rPr>
              <a:t>War Crimes under the Rome Statute of the International Criminal Court and their sources in International Humanitarian Law</a:t>
            </a:r>
            <a:endParaRPr lang="en-GB" sz="2000" b="1" dirty="0">
              <a:solidFill>
                <a:srgbClr val="FFC000"/>
              </a:solidFill>
              <a:latin typeface="Arial" panose="020B0604020202020204" pitchFamily="34" charset="0"/>
            </a:endParaRPr>
          </a:p>
          <a:p>
            <a:pPr algn="ctr"/>
            <a:endParaRPr lang="en-GB" dirty="0">
              <a:solidFill>
                <a:srgbClr val="FFC000"/>
              </a:solidFill>
            </a:endParaRPr>
          </a:p>
        </p:txBody>
      </p:sp>
      <p:graphicFrame>
        <p:nvGraphicFramePr>
          <p:cNvPr id="5" name="Table 4"/>
          <p:cNvGraphicFramePr>
            <a:graphicFrameLocks noGrp="1"/>
          </p:cNvGraphicFramePr>
          <p:nvPr>
            <p:extLst/>
          </p:nvPr>
        </p:nvGraphicFramePr>
        <p:xfrm>
          <a:off x="611560" y="1556792"/>
          <a:ext cx="8280919" cy="4968550"/>
        </p:xfrm>
        <a:graphic>
          <a:graphicData uri="http://schemas.openxmlformats.org/drawingml/2006/table">
            <a:tbl>
              <a:tblPr firstRow="1" firstCol="1" bandRow="1">
                <a:tableStyleId>{5C22544A-7EE6-4342-B048-85BDC9FD1C3A}</a:tableStyleId>
              </a:tblPr>
              <a:tblGrid>
                <a:gridCol w="1606528">
                  <a:extLst>
                    <a:ext uri="{9D8B030D-6E8A-4147-A177-3AD203B41FA5}">
                      <a16:colId xmlns:a16="http://schemas.microsoft.com/office/drawing/2014/main" val="21726729"/>
                    </a:ext>
                  </a:extLst>
                </a:gridCol>
                <a:gridCol w="2137888">
                  <a:extLst>
                    <a:ext uri="{9D8B030D-6E8A-4147-A177-3AD203B41FA5}">
                      <a16:colId xmlns:a16="http://schemas.microsoft.com/office/drawing/2014/main" val="438702543"/>
                    </a:ext>
                  </a:extLst>
                </a:gridCol>
                <a:gridCol w="3168352">
                  <a:extLst>
                    <a:ext uri="{9D8B030D-6E8A-4147-A177-3AD203B41FA5}">
                      <a16:colId xmlns:a16="http://schemas.microsoft.com/office/drawing/2014/main" val="1203834388"/>
                    </a:ext>
                  </a:extLst>
                </a:gridCol>
                <a:gridCol w="1368151">
                  <a:extLst>
                    <a:ext uri="{9D8B030D-6E8A-4147-A177-3AD203B41FA5}">
                      <a16:colId xmlns:a16="http://schemas.microsoft.com/office/drawing/2014/main" val="3110675846"/>
                    </a:ext>
                  </a:extLst>
                </a:gridCol>
              </a:tblGrid>
              <a:tr h="408361">
                <a:tc gridSpan="2">
                  <a:txBody>
                    <a:bodyPr/>
                    <a:lstStyle/>
                    <a:p>
                      <a:pPr algn="ctr">
                        <a:lnSpc>
                          <a:spcPct val="107000"/>
                        </a:lnSpc>
                        <a:spcAft>
                          <a:spcPts val="0"/>
                        </a:spcAft>
                      </a:pPr>
                      <a:r>
                        <a:rPr lang="en-GB" sz="1100">
                          <a:effectLst/>
                        </a:rPr>
                        <a:t>WAR CRIMES UNDER THE ICC</a:t>
                      </a:r>
                      <a:endParaRPr lang="en-GB" sz="1600">
                        <a:effectLst/>
                      </a:endParaRPr>
                    </a:p>
                    <a:p>
                      <a:pPr algn="ctr">
                        <a:lnSpc>
                          <a:spcPct val="107000"/>
                        </a:lnSpc>
                        <a:spcAft>
                          <a:spcPts val="0"/>
                        </a:spcAft>
                      </a:pPr>
                      <a:r>
                        <a:rPr lang="en-GB" sz="1100">
                          <a:effectLst/>
                        </a:rPr>
                        <a:t>STATUTE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0"/>
                        </a:spcAft>
                      </a:pPr>
                      <a:r>
                        <a:rPr lang="en-GB" sz="1100">
                          <a:effectLst/>
                        </a:rPr>
                        <a:t>SOURCE AND PROVISION FOUND IN SOURCES OF IHL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646155222"/>
                  </a:ext>
                </a:extLst>
              </a:tr>
              <a:tr h="754384">
                <a:tc>
                  <a:txBody>
                    <a:bodyPr/>
                    <a:lstStyle/>
                    <a:p>
                      <a:pPr>
                        <a:lnSpc>
                          <a:spcPct val="107000"/>
                        </a:lnSpc>
                        <a:spcAft>
                          <a:spcPts val="0"/>
                        </a:spcAft>
                      </a:pPr>
                      <a:r>
                        <a:rPr lang="en-GB" sz="1400" dirty="0">
                          <a:effectLst/>
                        </a:rPr>
                        <a:t>ICC Statute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GB" sz="1400" dirty="0">
                          <a:effectLst/>
                        </a:rPr>
                        <a:t>Art. 8 (2) (a)</a:t>
                      </a:r>
                    </a:p>
                    <a:p>
                      <a:pPr algn="ctr">
                        <a:lnSpc>
                          <a:spcPct val="107000"/>
                        </a:lnSpc>
                        <a:spcAft>
                          <a:spcPts val="0"/>
                        </a:spcAft>
                      </a:pPr>
                      <a:r>
                        <a:rPr lang="en-GB" sz="1400" dirty="0">
                          <a:effectLst/>
                        </a:rPr>
                        <a:t>(committed against</a:t>
                      </a:r>
                    </a:p>
                    <a:p>
                      <a:pPr algn="ctr">
                        <a:lnSpc>
                          <a:spcPct val="107000"/>
                        </a:lnSpc>
                        <a:spcAft>
                          <a:spcPts val="0"/>
                        </a:spcAft>
                      </a:pPr>
                      <a:r>
                        <a:rPr lang="en-GB" sz="1400" dirty="0">
                          <a:effectLst/>
                        </a:rPr>
                        <a:t>protected persons)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ctr">
                        <a:lnSpc>
                          <a:spcPct val="107000"/>
                        </a:lnSpc>
                        <a:spcAft>
                          <a:spcPts val="0"/>
                        </a:spcAft>
                      </a:pPr>
                      <a:r>
                        <a:rPr lang="en-GB" sz="1400" dirty="0">
                          <a:effectLst/>
                        </a:rPr>
                        <a:t>GRAVE BREACHES OF THE 1949</a:t>
                      </a:r>
                    </a:p>
                    <a:p>
                      <a:pPr algn="ctr">
                        <a:lnSpc>
                          <a:spcPct val="107000"/>
                        </a:lnSpc>
                        <a:spcAft>
                          <a:spcPts val="0"/>
                        </a:spcAft>
                      </a:pPr>
                      <a:r>
                        <a:rPr lang="en-GB" sz="1400" dirty="0">
                          <a:effectLst/>
                        </a:rPr>
                        <a:t>GENEVA CONVENTIONS</a:t>
                      </a:r>
                    </a:p>
                    <a:p>
                      <a:pPr algn="ctr">
                        <a:lnSpc>
                          <a:spcPct val="107000"/>
                        </a:lnSpc>
                        <a:spcAft>
                          <a:spcPts val="0"/>
                        </a:spcAft>
                      </a:pPr>
                      <a:r>
                        <a:rPr lang="en-GB" sz="1400" dirty="0">
                          <a:effectLst/>
                        </a:rPr>
                        <a:t>(committed against protected persons)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en-GB" sz="1400" dirty="0">
                          <a:effectLst/>
                        </a:rPr>
                        <a:t>Source of IHL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132186313"/>
                  </a:ext>
                </a:extLst>
              </a:tr>
              <a:tr h="2030516">
                <a:tc>
                  <a:txBody>
                    <a:bodyPr/>
                    <a:lstStyle/>
                    <a:p>
                      <a:pPr>
                        <a:lnSpc>
                          <a:spcPct val="107000"/>
                        </a:lnSpc>
                        <a:spcAft>
                          <a:spcPts val="0"/>
                        </a:spcAft>
                      </a:pPr>
                      <a:r>
                        <a:rPr lang="en-GB" sz="1600">
                          <a:effectLst/>
                        </a:rPr>
                        <a:t>Art. 8 (2) </a:t>
                      </a:r>
                      <a:br>
                        <a:rPr lang="en-GB" sz="1600">
                          <a:effectLst/>
                        </a:rPr>
                      </a:br>
                      <a:r>
                        <a:rPr lang="en-GB" sz="1600">
                          <a:effectLst/>
                        </a:rPr>
                        <a:t>(b) (i)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Intentionally directing attacks against the civilian population as such or against individual civilians not taking direct part in hostilities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[When committed wilfully, in violation of the relevant provisions of this Protocol, and causing death or serious injury to body or health] Making the civilian population or individual civilians the object of attack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Art. 85 (3) (a),</a:t>
                      </a:r>
                      <a:br>
                        <a:rPr lang="en-GB" sz="1600" dirty="0">
                          <a:effectLst/>
                        </a:rPr>
                      </a:br>
                      <a:r>
                        <a:rPr lang="en-GB" sz="1600" dirty="0">
                          <a:effectLst/>
                        </a:rPr>
                        <a:t>plus art. 51(2)</a:t>
                      </a:r>
                      <a:br>
                        <a:rPr lang="en-GB" sz="1600" dirty="0">
                          <a:effectLst/>
                        </a:rPr>
                      </a:br>
                      <a:r>
                        <a:rPr lang="en-GB" sz="1600" dirty="0">
                          <a:effectLst/>
                        </a:rPr>
                        <a:t>AP 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562493"/>
                  </a:ext>
                </a:extLst>
              </a:tr>
              <a:tr h="1775289">
                <a:tc>
                  <a:txBody>
                    <a:bodyPr/>
                    <a:lstStyle/>
                    <a:p>
                      <a:pPr>
                        <a:lnSpc>
                          <a:spcPct val="107000"/>
                        </a:lnSpc>
                        <a:spcAft>
                          <a:spcPts val="0"/>
                        </a:spcAft>
                      </a:pPr>
                      <a:r>
                        <a:rPr lang="en-GB" sz="1600">
                          <a:effectLst/>
                        </a:rPr>
                        <a:t>Art. 8 (2)</a:t>
                      </a:r>
                      <a:br>
                        <a:rPr lang="en-GB" sz="1600">
                          <a:effectLst/>
                        </a:rPr>
                      </a:br>
                      <a:r>
                        <a:rPr lang="en-GB" sz="1600">
                          <a:effectLst/>
                        </a:rPr>
                        <a:t>(b) (ii)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Intentionally directing attacks against civilian objects, that is, objects which are not military objectives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Civilian objects shall not be the object of attack or of reprisals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Art. 52 (1)</a:t>
                      </a:r>
                      <a:br>
                        <a:rPr lang="en-GB" sz="1600" dirty="0">
                          <a:effectLst/>
                        </a:rPr>
                      </a:br>
                      <a:r>
                        <a:rPr lang="en-GB" sz="1600" dirty="0">
                          <a:effectLst/>
                        </a:rPr>
                        <a:t>AP 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4820377"/>
                  </a:ext>
                </a:extLst>
              </a:tr>
            </a:tbl>
          </a:graphicData>
        </a:graphic>
      </p:graphicFrame>
    </p:spTree>
    <p:extLst>
      <p:ext uri="{BB962C8B-B14F-4D97-AF65-F5344CB8AC3E}">
        <p14:creationId xmlns:p14="http://schemas.microsoft.com/office/powerpoint/2010/main" val="1136920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fontScale="77500" lnSpcReduction="20000"/>
          </a:bodyPr>
          <a:lstStyle/>
          <a:p>
            <a:endParaRPr lang="en-GB" dirty="0"/>
          </a:p>
          <a:p>
            <a:r>
              <a:rPr lang="en-GB" sz="2600" dirty="0"/>
              <a:t>Defence diversification is about working with workers in the defence industry to identify how the skills they have and technology they work on can be put to more socially productive use.</a:t>
            </a:r>
            <a:br>
              <a:rPr lang="en-GB" sz="2600" dirty="0"/>
            </a:br>
            <a:endParaRPr lang="en-GB" sz="2600" dirty="0"/>
          </a:p>
          <a:p>
            <a:r>
              <a:rPr lang="en-GB" sz="2600" dirty="0"/>
              <a:t>Provide a just transition away from the production of weapons of mass destruction to socially productive industries with high-skilled jobs. </a:t>
            </a:r>
          </a:p>
          <a:p>
            <a:r>
              <a:rPr lang="en-GB" sz="2600" dirty="0"/>
              <a:t>Establishment of a Defence Diversification Agency (DDA) which is properly resourced and adequately staffed. </a:t>
            </a:r>
            <a:br>
              <a:rPr lang="en-GB" sz="2600" dirty="0"/>
            </a:br>
            <a:endParaRPr lang="en-GB" sz="2600" dirty="0"/>
          </a:p>
          <a:p>
            <a:r>
              <a:rPr lang="en-GB" sz="2600" dirty="0"/>
              <a:t>Primary aims of DDA is to comprehensively engage with trade union representatives and other stakeholders in the local and national economies to develop and implement realistic plans for diversification that have the confidence of the workforce.</a:t>
            </a:r>
          </a:p>
          <a:p>
            <a:endParaRPr lang="en-GB" sz="2600" dirty="0"/>
          </a:p>
          <a:p>
            <a:pPr marL="0" indent="0">
              <a:buNone/>
            </a:pPr>
            <a:r>
              <a:rPr lang="en-GB" sz="2600" dirty="0">
                <a:hlinkClick r:id="rId2"/>
              </a:rPr>
              <a:t>http://www.morningstaronline.co.uk/a-601b-TUC-Congress-2015-Cancelling-Trident-neednt-cost-jobs#.VrnSpfm3yih</a:t>
            </a:r>
            <a:endParaRPr lang="en-GB" sz="2600" dirty="0"/>
          </a:p>
          <a:p>
            <a:endParaRPr lang="en-GB" dirty="0"/>
          </a:p>
        </p:txBody>
      </p:sp>
      <p:sp>
        <p:nvSpPr>
          <p:cNvPr id="2" name="Title 1"/>
          <p:cNvSpPr>
            <a:spLocks noGrp="1"/>
          </p:cNvSpPr>
          <p:nvPr>
            <p:ph type="title"/>
          </p:nvPr>
        </p:nvSpPr>
        <p:spPr/>
        <p:txBody>
          <a:bodyPr/>
          <a:lstStyle/>
          <a:p>
            <a:r>
              <a:rPr lang="en-GB" dirty="0"/>
              <a:t>What can be done</a:t>
            </a:r>
          </a:p>
        </p:txBody>
      </p:sp>
    </p:spTree>
    <p:extLst>
      <p:ext uri="{BB962C8B-B14F-4D97-AF65-F5344CB8AC3E}">
        <p14:creationId xmlns:p14="http://schemas.microsoft.com/office/powerpoint/2010/main" val="37672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48680"/>
            <a:ext cx="8136904" cy="5076133"/>
          </a:xfrm>
          <a:prstGeom prst="rect">
            <a:avLst/>
          </a:prstGeom>
        </p:spPr>
        <p:txBody>
          <a:bodyPr wrap="square">
            <a:spAutoFit/>
          </a:bodyPr>
          <a:lstStyle/>
          <a:p>
            <a:pPr>
              <a:lnSpc>
                <a:spcPct val="107000"/>
              </a:lnSpc>
              <a:spcAft>
                <a:spcPts val="800"/>
              </a:spcAft>
            </a:pPr>
            <a:r>
              <a:rPr lang="en-GB" sz="28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Current Party Positions on Trident </a:t>
            </a:r>
            <a:br>
              <a:rPr lang="en-GB" sz="28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br>
              <a:rPr lang="en-GB"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r>
              <a:rPr lang="en-GB" sz="20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Conservatives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Tories would maintain Trident in its current form, continuing Britain's policy of maintaining a continuous at-sea deterrent. This is estimated to cost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2"/>
              </a:rPr>
              <a:t>£100+ billion over its lifespan,</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which would be around 35 years. This breaks down to just under £3 billion a year in cost.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Conservatives are committed to a four submarine replacement fleet operating around the clock – what’s become known as a 'like for like' replacement. They pledge</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4" action="ppaction://hlinkfile"/>
              </a:rPr>
              <a:t>'We will retain the Trident continuous at sea nuclear deterrent to provide the ultimate guarantee of our safety and build the new fleet of four Successor Ballistic Missile Submarines - securing thousands of highly-skilled engineering jobs in the UK.'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Conservative leader and Prime Minister David Cameron has always maintained the UK needs to keep its nuclear weapons, calling it as "insurance policy" against attacks. Replacing Trident was a Tory manifesto pledge in the 2015 general election.</a:t>
            </a: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932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208912" cy="4549194"/>
          </a:xfrm>
          <a:prstGeom prst="rect">
            <a:avLst/>
          </a:prstGeom>
        </p:spPr>
        <p:txBody>
          <a:bodyPr wrap="square">
            <a:spAutoFit/>
          </a:bodyPr>
          <a:lstStyle/>
          <a:p>
            <a:pPr>
              <a:lnSpc>
                <a:spcPct val="107000"/>
              </a:lnSpc>
              <a:spcAft>
                <a:spcPts val="800"/>
              </a:spcAft>
            </a:pPr>
            <a:r>
              <a:rPr lang="en-GB"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Labour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Labour</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has supported Trident renewal, saying it has been a "cornerstone" of peace and security for nearly 50 years - Labour's 2015 manifesto stated its commitment to a new fleet, also operating round the clock, but has not said whether this will mean four new submarines – it’s possible the same level of patrol could work with three subs.</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That policy is now in doubt after the election of long-time opponent Jeremy </a:t>
            </a:r>
            <a:r>
              <a:rPr lang="en-GB"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Corbyn</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as party leader. He says the issue will form a key part of their defence review, but has also said that even if there were a replacement system, he would never use them as PM.</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Corbyn</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is likely to take the recommendations of the policy review, along with the mandate from his membership, to argue for opposition to Trident but he faces some obstacles before he can change the party’s policy. The majority of the shadow cabinet and trade unions, including Unite and the GMB, are in favour of replacing the programme, largely because so many jobs depend on construction of the new nuclear submarines, and the party’s conference has backed the policy.</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395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7560840" cy="3319370"/>
          </a:xfrm>
          <a:prstGeom prst="rect">
            <a:avLst/>
          </a:prstGeom>
        </p:spPr>
        <p:txBody>
          <a:bodyPr wrap="square">
            <a:spAutoFit/>
          </a:bodyPr>
          <a:lstStyle/>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review is widely expected to recommend dropping support for nuclear submarines after Livingstone’s pro-Trident co-chair, Maria Eagle, was replaced by Emily Thornberry, who shares the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2"/>
              </a:rPr>
              <a:t>Labour</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leader’s view on opposing the nuclear weapons programme.</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FFFF00"/>
                </a:solidFill>
                <a:latin typeface="Times New Roman" panose="02020603050405020304" pitchFamily="18" charset="0"/>
                <a:ea typeface="Times New Roman" panose="02020603050405020304" pitchFamily="18" charset="0"/>
              </a:rPr>
              <a:t>The Scottish Labour party has voted overwhelmingly to abandon the replacement of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3"/>
              </a:rPr>
              <a:t>Trident</a:t>
            </a:r>
            <a:r>
              <a:rPr lang="en-GB" dirty="0">
                <a:solidFill>
                  <a:srgbClr val="FFFF00"/>
                </a:solidFill>
                <a:latin typeface="Times New Roman" panose="02020603050405020304" pitchFamily="18" charset="0"/>
                <a:ea typeface="Times New Roman" panose="02020603050405020304" pitchFamily="18" charset="0"/>
              </a:rPr>
              <a:t> nuclear weapons, adding to pressure on the party’s Westminster leaders to review its pro-nuclear defence policy. The vote, carried by 70% of Labour constituencies and trade union members, will strengthen Jeremy </a:t>
            </a:r>
            <a:r>
              <a:rPr lang="en-GB" dirty="0" err="1">
                <a:solidFill>
                  <a:srgbClr val="FFFF00"/>
                </a:solidFill>
                <a:latin typeface="Times New Roman" panose="02020603050405020304" pitchFamily="18" charset="0"/>
                <a:ea typeface="Times New Roman" panose="02020603050405020304" pitchFamily="18" charset="0"/>
              </a:rPr>
              <a:t>Corbyn’s</a:t>
            </a:r>
            <a:r>
              <a:rPr lang="en-GB" dirty="0">
                <a:solidFill>
                  <a:srgbClr val="FFFF00"/>
                </a:solidFill>
                <a:latin typeface="Times New Roman" panose="02020603050405020304" pitchFamily="18" charset="0"/>
                <a:ea typeface="Times New Roman" panose="02020603050405020304" pitchFamily="18" charset="0"/>
              </a:rPr>
              <a:t> efforts to force the UK party into carrying out what he described last week as a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4"/>
              </a:rPr>
              <a:t>“serious and positive” debate</a:t>
            </a:r>
            <a:r>
              <a:rPr lang="en-GB" dirty="0">
                <a:solidFill>
                  <a:srgbClr val="FFFF00"/>
                </a:solidFill>
                <a:latin typeface="Times New Roman" panose="02020603050405020304" pitchFamily="18" charset="0"/>
                <a:ea typeface="Times New Roman" panose="02020603050405020304" pitchFamily="18" charset="0"/>
                <a:hlinkClick r:id="rId4"/>
              </a:rPr>
              <a:t> </a:t>
            </a:r>
            <a:r>
              <a:rPr lang="en-GB" dirty="0">
                <a:solidFill>
                  <a:srgbClr val="FFFF00"/>
                </a:solidFill>
                <a:latin typeface="Times New Roman" panose="02020603050405020304" pitchFamily="18" charset="0"/>
                <a:ea typeface="Times New Roman" panose="02020603050405020304" pitchFamily="18" charset="0"/>
              </a:rPr>
              <a:t>on ending Labour’s formal support for renewing Trident.</a:t>
            </a:r>
            <a:endParaRPr lang="en-GB" dirty="0">
              <a:solidFill>
                <a:srgbClr val="FFFF00"/>
              </a:solidFill>
            </a:endParaRPr>
          </a:p>
        </p:txBody>
      </p:sp>
    </p:spTree>
    <p:extLst>
      <p:ext uri="{BB962C8B-B14F-4D97-AF65-F5344CB8AC3E}">
        <p14:creationId xmlns:p14="http://schemas.microsoft.com/office/powerpoint/2010/main" val="2954211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1"/>
            <a:ext cx="7920880" cy="4363374"/>
          </a:xfrm>
          <a:prstGeom prst="rect">
            <a:avLst/>
          </a:prstGeom>
        </p:spPr>
        <p:txBody>
          <a:bodyPr wrap="square">
            <a:spAutoFit/>
          </a:bodyPr>
          <a:lstStyle/>
          <a:p>
            <a:pPr>
              <a:lnSpc>
                <a:spcPct val="107000"/>
              </a:lnSpc>
              <a:spcAft>
                <a:spcPts val="800"/>
              </a:spcAft>
            </a:pPr>
            <a:r>
              <a:rPr lang="en-GB" sz="20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Liberal Democrats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Liberal Democrats (credited with the Coalition government’s decision to delay the Trident replacement decision to 2016), offer something different. They have abandoned their old promises of disarmament. Instead, it would downgrade Trident. When the four submarines that carry Trident missiles retire, the Lib Dems would replace them with three or fewer subs. "They would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2"/>
              </a:rPr>
              <a:t>not be on constant patrol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but could be deployed if the threat from a nuclear-armed country increased." Critics say that means a part-time nuclear deterrent.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FFFF00"/>
                </a:solidFill>
                <a:latin typeface="Times New Roman" panose="02020603050405020304" pitchFamily="18" charset="0"/>
                <a:ea typeface="Times New Roman" panose="02020603050405020304" pitchFamily="18" charset="0"/>
              </a:rPr>
              <a:t>“While it seems inconceivable that the UK would ever use a nuclear weapon, simply deciding to disarm now would not yield financial savings in the next Parliament nor would it give us leverage in global nuclear disarmament talks. Thus, we believe a step down the nuclear ladder towards a minimal yet credible deterrent offers the best balance of deterrence coupled with a clear commitment to disarmament.”</a:t>
            </a:r>
          </a:p>
        </p:txBody>
      </p:sp>
    </p:spTree>
    <p:extLst>
      <p:ext uri="{BB962C8B-B14F-4D97-AF65-F5344CB8AC3E}">
        <p14:creationId xmlns:p14="http://schemas.microsoft.com/office/powerpoint/2010/main" val="2448532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704856" cy="3590470"/>
          </a:xfrm>
          <a:prstGeom prst="rect">
            <a:avLst/>
          </a:prstGeom>
        </p:spPr>
        <p:txBody>
          <a:bodyPr wrap="square">
            <a:spAutoFit/>
          </a:bodyPr>
          <a:lstStyle/>
          <a:p>
            <a:pPr>
              <a:lnSpc>
                <a:spcPct val="107000"/>
              </a:lnSpc>
              <a:spcAft>
                <a:spcPts val="800"/>
              </a:spcAft>
            </a:pPr>
            <a:r>
              <a:rPr lang="en-GB" sz="20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Scottish National Party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nationalists are strongly opposed to Trident, whose submarines are based on the Clyde. An independent Scotland would no longer host nuclear-armed subs, the SNP says, and it  made Trident a central 2015 campaign issue, stating unambiguously that,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2"/>
              </a:rPr>
              <a:t>'We will oppose plans for a new generation of Trident nuclear weapons and seek to build an alliance in the House of Commons against Trident renewal.'</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Nicola Sturgeon, the party's leader, had previously hinted that it would be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3"/>
              </a:rPr>
              <a:t>a red line policy</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in the event of any coalition-forming talks.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It stressed that scrapping Trident’s replacement would be conditional on large sums being invested in creating new engineering and hi-tech jobs for the thousands of defence workers likely to lose their jobs.</a:t>
            </a: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433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68760"/>
            <a:ext cx="6840760" cy="2701381"/>
          </a:xfrm>
          <a:prstGeom prst="rect">
            <a:avLst/>
          </a:prstGeom>
        </p:spPr>
        <p:txBody>
          <a:bodyPr wrap="square">
            <a:spAutoFit/>
          </a:bodyPr>
          <a:lstStyle/>
          <a:p>
            <a:pPr>
              <a:lnSpc>
                <a:spcPct val="107000"/>
              </a:lnSpc>
              <a:spcAft>
                <a:spcPts val="800"/>
              </a:spcAft>
            </a:pPr>
            <a:r>
              <a:rPr lang="en-GB" sz="20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Green Party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Natalie Bennett's party wouldn't keep Trident around for long, as defence policies from the Green Party include "immediate and unconditional" nuclear disarmament. </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Green Party has pledged to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hlinkClick r:id="rId2"/>
              </a:rPr>
              <a:t>'save a massive £100 billion over the next 30 years by cancelling Trident replacement and decommissioning existing nuclear forces and facilities'</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and to ensure 'the UK implements in good faith all relevant obligations in... international treaties’.</a:t>
            </a: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44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6211380"/>
          </a:xfrm>
          <a:prstGeom prst="rect">
            <a:avLst/>
          </a:prstGeom>
        </p:spPr>
        <p:txBody>
          <a:bodyPr wrap="square">
            <a:spAutoFit/>
          </a:bodyPr>
          <a:lstStyle/>
          <a:p>
            <a:pPr>
              <a:lnSpc>
                <a:spcPct val="107000"/>
              </a:lnSpc>
              <a:spcAft>
                <a:spcPts val="800"/>
              </a:spcAft>
            </a:pPr>
            <a:r>
              <a:rPr lang="en-GB" sz="2000" b="1" u="sng"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Ukip</a:t>
            </a:r>
            <a:endParaRPr lang="en-GB" sz="1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Ukip</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has said in its 2015 manifesto that it would k</a:t>
            </a:r>
            <a:r>
              <a:rPr lang="en-GB"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eep our Trident nuclear deterrent, but more recently has talked about </a:t>
            </a:r>
            <a:r>
              <a:rPr lang="en-GB"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cancelling the Trident replacement in favour of a cheaper "advanced stealth cruise-type missile" that can be delivered by land, sea or air. </a:t>
            </a:r>
          </a:p>
          <a:p>
            <a:endParaRPr lang="en-GB" dirty="0"/>
          </a:p>
          <a:p>
            <a:r>
              <a:rPr lang="en-GB" b="1" u="sng" dirty="0">
                <a:solidFill>
                  <a:srgbClr val="FFFF00"/>
                </a:solidFill>
              </a:rPr>
              <a:t>Others</a:t>
            </a:r>
            <a:r>
              <a:rPr lang="en-GB" b="1" u="sng" dirty="0">
                <a:solidFill>
                  <a:srgbClr val="FFFF00"/>
                </a:solidFill>
                <a:hlinkClick r:id="rId2"/>
              </a:rPr>
              <a:t> </a:t>
            </a:r>
            <a:endParaRPr lang="en-GB" dirty="0">
              <a:solidFill>
                <a:srgbClr val="FFFF00"/>
              </a:solidFill>
            </a:endParaRPr>
          </a:p>
          <a:p>
            <a:pPr lvl="0"/>
            <a:r>
              <a:rPr lang="en-GB" dirty="0">
                <a:solidFill>
                  <a:srgbClr val="FFFF00"/>
                </a:solidFill>
              </a:rPr>
              <a:t>Plaid </a:t>
            </a:r>
            <a:r>
              <a:rPr lang="en-GB" dirty="0" err="1">
                <a:solidFill>
                  <a:srgbClr val="FFFF00"/>
                </a:solidFill>
              </a:rPr>
              <a:t>Cymru</a:t>
            </a:r>
            <a:r>
              <a:rPr lang="en-GB" dirty="0">
                <a:solidFill>
                  <a:srgbClr val="FFFF00"/>
                </a:solidFill>
              </a:rPr>
              <a:t>, </a:t>
            </a:r>
            <a:r>
              <a:rPr lang="en-GB" dirty="0">
                <a:solidFill>
                  <a:srgbClr val="FFFF00"/>
                </a:solidFill>
                <a:hlinkClick r:id="rId2"/>
              </a:rPr>
              <a:t>which currently has three MPs, has made clear it will 'oppose the wasteful and unnecessary replacement of Trident'. </a:t>
            </a:r>
            <a:endParaRPr lang="en-GB" dirty="0">
              <a:solidFill>
                <a:srgbClr val="FFFF00"/>
              </a:solidFill>
            </a:endParaRPr>
          </a:p>
          <a:p>
            <a:pPr lvl="0"/>
            <a:r>
              <a:rPr lang="en-GB" dirty="0">
                <a:solidFill>
                  <a:srgbClr val="FFFF00"/>
                </a:solidFill>
              </a:rPr>
              <a:t>The SDLP, currently holding three seats, states that it has </a:t>
            </a:r>
            <a:r>
              <a:rPr lang="en-GB" dirty="0">
                <a:solidFill>
                  <a:srgbClr val="FFFF00"/>
                </a:solidFill>
                <a:hlinkClick r:id="rId3"/>
              </a:rPr>
              <a:t>'voted against the replacement of the UK’s nuclear weapons system and in favour of redirecting the money spent on this into health, education and welfare.'</a:t>
            </a:r>
            <a:r>
              <a:rPr lang="en-GB" dirty="0">
                <a:solidFill>
                  <a:srgbClr val="FFFF00"/>
                </a:solidFill>
              </a:rPr>
              <a:t> </a:t>
            </a:r>
          </a:p>
          <a:p>
            <a:pPr lvl="0"/>
            <a:r>
              <a:rPr lang="en-GB" dirty="0">
                <a:solidFill>
                  <a:srgbClr val="FFFF00"/>
                </a:solidFill>
              </a:rPr>
              <a:t>The Alliance Party, holding one seat, states </a:t>
            </a:r>
            <a:r>
              <a:rPr lang="en-GB" dirty="0">
                <a:solidFill>
                  <a:srgbClr val="FFFF00"/>
                </a:solidFill>
                <a:hlinkClick r:id="rId4"/>
              </a:rPr>
              <a:t>'Alliance opposes plans to replace the nuclear deterrent</a:t>
            </a:r>
            <a:r>
              <a:rPr lang="en-GB" dirty="0">
                <a:solidFill>
                  <a:srgbClr val="FFFF00"/>
                </a:solidFill>
              </a:rPr>
              <a:t>' and that 'The UK can help combat nuclear proliferation by leading by example in reducing nuclear weapons as part of agreed multilateral efforts.‘</a:t>
            </a:r>
          </a:p>
          <a:p>
            <a:pPr lvl="0"/>
            <a:endParaRPr lang="en-GB" dirty="0">
              <a:solidFill>
                <a:srgbClr val="FFFF00"/>
              </a:solidFill>
            </a:endParaRPr>
          </a:p>
          <a:p>
            <a:pPr lvl="0"/>
            <a:r>
              <a:rPr lang="en-GB" dirty="0">
                <a:solidFill>
                  <a:srgbClr val="FFFF00"/>
                </a:solidFill>
              </a:rPr>
              <a:t> Sinn Fein which supports nuclear disarmament, currently holds four seats, but does not sit in the House of Commons.</a:t>
            </a:r>
          </a:p>
          <a:p>
            <a:pPr lvl="0"/>
            <a:endParaRPr lang="en-GB" dirty="0">
              <a:solidFill>
                <a:srgbClr val="FFFF00"/>
              </a:solidFill>
            </a:endParaRPr>
          </a:p>
          <a:p>
            <a:pPr lvl="0"/>
            <a:r>
              <a:rPr lang="en-GB" dirty="0">
                <a:solidFill>
                  <a:srgbClr val="FFFF00"/>
                </a:solidFill>
              </a:rPr>
              <a:t>The Ulster Unionist Party, currently holding two seats</a:t>
            </a:r>
            <a:r>
              <a:rPr lang="en-GB" dirty="0">
                <a:solidFill>
                  <a:srgbClr val="FFFF00"/>
                </a:solidFill>
                <a:hlinkClick r:id="rId5"/>
              </a:rPr>
              <a:t>, supports Trident replacement, as does Northern Ireland's DUP (eight seats). </a:t>
            </a:r>
            <a:endParaRPr lang="en-GB" dirty="0">
              <a:solidFill>
                <a:srgbClr val="FFFF00"/>
              </a:solidFill>
            </a:endParaRPr>
          </a:p>
          <a:p>
            <a:pPr>
              <a:lnSpc>
                <a:spcPct val="107000"/>
              </a:lnSpc>
              <a:spcAft>
                <a:spcPts val="800"/>
              </a:spcAft>
            </a:pP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215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8805496"/>
              </p:ext>
            </p:extLst>
          </p:nvPr>
        </p:nvGraphicFramePr>
        <p:xfrm>
          <a:off x="1259632" y="692696"/>
          <a:ext cx="6552728" cy="5624309"/>
        </p:xfrm>
        <a:graphic>
          <a:graphicData uri="http://schemas.openxmlformats.org/drawingml/2006/table">
            <a:tbl>
              <a:tblPr firstRow="1" firstCol="1" bandRow="1">
                <a:tableStyleId>{5C22544A-7EE6-4342-B048-85BDC9FD1C3A}</a:tableStyleId>
              </a:tblPr>
              <a:tblGrid>
                <a:gridCol w="5591123">
                  <a:extLst>
                    <a:ext uri="{9D8B030D-6E8A-4147-A177-3AD203B41FA5}">
                      <a16:colId xmlns:a16="http://schemas.microsoft.com/office/drawing/2014/main" val="4032896037"/>
                    </a:ext>
                  </a:extLst>
                </a:gridCol>
                <a:gridCol w="961605">
                  <a:extLst>
                    <a:ext uri="{9D8B030D-6E8A-4147-A177-3AD203B41FA5}">
                      <a16:colId xmlns:a16="http://schemas.microsoft.com/office/drawing/2014/main" val="2661650080"/>
                    </a:ext>
                  </a:extLst>
                </a:gridCol>
              </a:tblGrid>
              <a:tr h="936104">
                <a:tc>
                  <a:txBody>
                    <a:bodyPr/>
                    <a:lstStyle/>
                    <a:p>
                      <a:pPr algn="ctr">
                        <a:lnSpc>
                          <a:spcPct val="107000"/>
                        </a:lnSpc>
                        <a:spcAft>
                          <a:spcPts val="0"/>
                        </a:spcAft>
                      </a:pPr>
                      <a:r>
                        <a:rPr lang="en-GB" sz="3200" u="sng" dirty="0">
                          <a:effectLst/>
                        </a:rPr>
                        <a:t>Current Position </a:t>
                      </a:r>
                      <a:endParaRPr lang="en-GB" sz="2800" dirty="0">
                        <a:effectLst/>
                      </a:endParaRPr>
                    </a:p>
                    <a:p>
                      <a:pPr algn="ctr">
                        <a:lnSpc>
                          <a:spcPct val="107000"/>
                        </a:lnSpc>
                        <a:spcAft>
                          <a:spcPts val="0"/>
                        </a:spcAft>
                      </a:pPr>
                      <a:r>
                        <a:rPr lang="en-GB" sz="1800" dirty="0">
                          <a:effectLst/>
                        </a:rPr>
                        <a:t>PARTY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ctr">
                        <a:lnSpc>
                          <a:spcPct val="107000"/>
                        </a:lnSpc>
                        <a:spcAft>
                          <a:spcPts val="0"/>
                        </a:spcAft>
                      </a:pPr>
                      <a:endParaRPr lang="en-GB" sz="1800" dirty="0">
                        <a:effectLst/>
                      </a:endParaRPr>
                    </a:p>
                    <a:p>
                      <a:pPr algn="ctr">
                        <a:lnSpc>
                          <a:spcPct val="107000"/>
                        </a:lnSpc>
                        <a:spcAft>
                          <a:spcPts val="0"/>
                        </a:spcAft>
                      </a:pPr>
                      <a:endParaRPr lang="en-GB" sz="1800" dirty="0">
                        <a:effectLst/>
                      </a:endParaRPr>
                    </a:p>
                    <a:p>
                      <a:pPr algn="ctr">
                        <a:lnSpc>
                          <a:spcPct val="107000"/>
                        </a:lnSpc>
                        <a:spcAft>
                          <a:spcPts val="0"/>
                        </a:spcAft>
                      </a:pPr>
                      <a:r>
                        <a:rPr lang="en-GB" sz="1800" dirty="0">
                          <a:effectLst/>
                        </a:rPr>
                        <a:t>Seats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875284222"/>
                  </a:ext>
                </a:extLst>
              </a:tr>
              <a:tr h="265262">
                <a:tc>
                  <a:txBody>
                    <a:bodyPr/>
                    <a:lstStyle/>
                    <a:p>
                      <a:pPr algn="l">
                        <a:lnSpc>
                          <a:spcPct val="107000"/>
                        </a:lnSpc>
                        <a:spcAft>
                          <a:spcPts val="0"/>
                        </a:spcAft>
                      </a:pPr>
                      <a:r>
                        <a:rPr lang="en-GB" sz="1800">
                          <a:effectLst/>
                        </a:rPr>
                        <a:t>Conservative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dirty="0">
                          <a:effectLst/>
                        </a:rPr>
                        <a:t>330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3903901507"/>
                  </a:ext>
                </a:extLst>
              </a:tr>
              <a:tr h="265262">
                <a:tc>
                  <a:txBody>
                    <a:bodyPr/>
                    <a:lstStyle/>
                    <a:p>
                      <a:pPr algn="l">
                        <a:lnSpc>
                          <a:spcPct val="107000"/>
                        </a:lnSpc>
                        <a:spcAft>
                          <a:spcPts val="0"/>
                        </a:spcAft>
                      </a:pPr>
                      <a:r>
                        <a:rPr lang="en-GB" sz="1800">
                          <a:effectLst/>
                        </a:rPr>
                        <a:t>Labour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231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2927823203"/>
                  </a:ext>
                </a:extLst>
              </a:tr>
              <a:tr h="265262">
                <a:tc>
                  <a:txBody>
                    <a:bodyPr/>
                    <a:lstStyle/>
                    <a:p>
                      <a:pPr algn="l">
                        <a:lnSpc>
                          <a:spcPct val="107000"/>
                        </a:lnSpc>
                        <a:spcAft>
                          <a:spcPts val="0"/>
                        </a:spcAft>
                      </a:pPr>
                      <a:r>
                        <a:rPr lang="en-GB" sz="1800">
                          <a:effectLst/>
                        </a:rPr>
                        <a:t>Scottish National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54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799373845"/>
                  </a:ext>
                </a:extLst>
              </a:tr>
              <a:tr h="265262">
                <a:tc>
                  <a:txBody>
                    <a:bodyPr/>
                    <a:lstStyle/>
                    <a:p>
                      <a:pPr algn="l">
                        <a:lnSpc>
                          <a:spcPct val="107000"/>
                        </a:lnSpc>
                        <a:spcAft>
                          <a:spcPts val="0"/>
                        </a:spcAft>
                      </a:pPr>
                      <a:r>
                        <a:rPr lang="en-GB" sz="1800">
                          <a:effectLst/>
                        </a:rPr>
                        <a:t>Democratic Unionist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638875467"/>
                  </a:ext>
                </a:extLst>
              </a:tr>
              <a:tr h="265262">
                <a:tc>
                  <a:txBody>
                    <a:bodyPr/>
                    <a:lstStyle/>
                    <a:p>
                      <a:pPr algn="l">
                        <a:lnSpc>
                          <a:spcPct val="107000"/>
                        </a:lnSpc>
                        <a:spcAft>
                          <a:spcPts val="0"/>
                        </a:spcAft>
                      </a:pPr>
                      <a:r>
                        <a:rPr lang="en-GB" sz="1800">
                          <a:effectLst/>
                        </a:rPr>
                        <a:t>Liberal Democrat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3575205157"/>
                  </a:ext>
                </a:extLst>
              </a:tr>
              <a:tr h="265262">
                <a:tc>
                  <a:txBody>
                    <a:bodyPr/>
                    <a:lstStyle/>
                    <a:p>
                      <a:pPr algn="l">
                        <a:lnSpc>
                          <a:spcPct val="107000"/>
                        </a:lnSpc>
                        <a:spcAft>
                          <a:spcPts val="0"/>
                        </a:spcAft>
                      </a:pPr>
                      <a:r>
                        <a:rPr lang="en-GB" sz="1800">
                          <a:effectLst/>
                        </a:rPr>
                        <a:t>Independent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992053727"/>
                  </a:ext>
                </a:extLst>
              </a:tr>
              <a:tr h="265262">
                <a:tc>
                  <a:txBody>
                    <a:bodyPr/>
                    <a:lstStyle/>
                    <a:p>
                      <a:pPr algn="l">
                        <a:lnSpc>
                          <a:spcPct val="107000"/>
                        </a:lnSpc>
                        <a:spcAft>
                          <a:spcPts val="0"/>
                        </a:spcAft>
                      </a:pPr>
                      <a:r>
                        <a:rPr lang="en-GB" sz="1800">
                          <a:effectLst/>
                        </a:rPr>
                        <a:t>Sinn Fein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915627277"/>
                  </a:ext>
                </a:extLst>
              </a:tr>
              <a:tr h="265262">
                <a:tc>
                  <a:txBody>
                    <a:bodyPr/>
                    <a:lstStyle/>
                    <a:p>
                      <a:pPr algn="l">
                        <a:lnSpc>
                          <a:spcPct val="107000"/>
                        </a:lnSpc>
                        <a:spcAft>
                          <a:spcPts val="0"/>
                        </a:spcAft>
                      </a:pPr>
                      <a:r>
                        <a:rPr lang="en-GB" sz="1800">
                          <a:effectLst/>
                        </a:rPr>
                        <a:t>Plaid Cymru</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2812448494"/>
                  </a:ext>
                </a:extLst>
              </a:tr>
              <a:tr h="265262">
                <a:tc>
                  <a:txBody>
                    <a:bodyPr/>
                    <a:lstStyle/>
                    <a:p>
                      <a:pPr algn="l">
                        <a:lnSpc>
                          <a:spcPct val="107000"/>
                        </a:lnSpc>
                        <a:spcAft>
                          <a:spcPts val="0"/>
                        </a:spcAft>
                      </a:pPr>
                      <a:r>
                        <a:rPr lang="en-GB" sz="1800">
                          <a:effectLst/>
                        </a:rPr>
                        <a:t>Social Democratic &amp; Labour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2800411767"/>
                  </a:ext>
                </a:extLst>
              </a:tr>
              <a:tr h="265262">
                <a:tc>
                  <a:txBody>
                    <a:bodyPr/>
                    <a:lstStyle/>
                    <a:p>
                      <a:pPr algn="l">
                        <a:lnSpc>
                          <a:spcPct val="107000"/>
                        </a:lnSpc>
                        <a:spcAft>
                          <a:spcPts val="0"/>
                        </a:spcAft>
                      </a:pPr>
                      <a:r>
                        <a:rPr lang="en-GB" sz="1800">
                          <a:effectLst/>
                        </a:rPr>
                        <a:t>Ulster Unionist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2952162173"/>
                  </a:ext>
                </a:extLst>
              </a:tr>
              <a:tr h="265262">
                <a:tc>
                  <a:txBody>
                    <a:bodyPr/>
                    <a:lstStyle/>
                    <a:p>
                      <a:pPr algn="l">
                        <a:lnSpc>
                          <a:spcPct val="107000"/>
                        </a:lnSpc>
                        <a:spcAft>
                          <a:spcPts val="0"/>
                        </a:spcAft>
                      </a:pPr>
                      <a:r>
                        <a:rPr lang="en-GB" sz="1800">
                          <a:effectLst/>
                        </a:rPr>
                        <a:t>Green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3870003430"/>
                  </a:ext>
                </a:extLst>
              </a:tr>
              <a:tr h="265262">
                <a:tc>
                  <a:txBody>
                    <a:bodyPr/>
                    <a:lstStyle/>
                    <a:p>
                      <a:pPr algn="l">
                        <a:lnSpc>
                          <a:spcPct val="107000"/>
                        </a:lnSpc>
                        <a:spcAft>
                          <a:spcPts val="0"/>
                        </a:spcAft>
                      </a:pPr>
                      <a:r>
                        <a:rPr lang="en-GB" sz="1800">
                          <a:effectLst/>
                        </a:rPr>
                        <a:t>Speaker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081536441"/>
                  </a:ext>
                </a:extLst>
              </a:tr>
              <a:tr h="265262">
                <a:tc>
                  <a:txBody>
                    <a:bodyPr/>
                    <a:lstStyle/>
                    <a:p>
                      <a:pPr algn="l">
                        <a:lnSpc>
                          <a:spcPct val="107000"/>
                        </a:lnSpc>
                        <a:spcAft>
                          <a:spcPts val="0"/>
                        </a:spcAft>
                      </a:pPr>
                      <a:r>
                        <a:rPr lang="en-GB" sz="1800">
                          <a:effectLst/>
                        </a:rPr>
                        <a:t>UK Independence Party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3733659785"/>
                  </a:ext>
                </a:extLst>
              </a:tr>
              <a:tr h="265262">
                <a:tc>
                  <a:txBody>
                    <a:bodyPr/>
                    <a:lstStyle/>
                    <a:p>
                      <a:pPr algn="l">
                        <a:lnSpc>
                          <a:spcPct val="107000"/>
                        </a:lnSpc>
                        <a:spcAft>
                          <a:spcPts val="0"/>
                        </a:spcAft>
                      </a:pPr>
                      <a:r>
                        <a:rPr lang="en-GB" sz="1800">
                          <a:effectLst/>
                        </a:rPr>
                        <a:t>Total number of seats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a:effectLst/>
                        </a:rPr>
                        <a:t>650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174191493"/>
                  </a:ext>
                </a:extLst>
              </a:tr>
              <a:tr h="265262">
                <a:tc>
                  <a:txBody>
                    <a:bodyPr/>
                    <a:lstStyle/>
                    <a:p>
                      <a:pPr algn="l">
                        <a:lnSpc>
                          <a:spcPct val="107000"/>
                        </a:lnSpc>
                        <a:spcAft>
                          <a:spcPts val="0"/>
                        </a:spcAft>
                      </a:pPr>
                      <a:r>
                        <a:rPr lang="en-GB" sz="1800">
                          <a:effectLst/>
                        </a:rPr>
                        <a:t>Working Government Majority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tc>
                  <a:txBody>
                    <a:bodyPr/>
                    <a:lstStyle/>
                    <a:p>
                      <a:pPr algn="l">
                        <a:lnSpc>
                          <a:spcPct val="107000"/>
                        </a:lnSpc>
                        <a:spcAft>
                          <a:spcPts val="0"/>
                        </a:spcAft>
                      </a:pPr>
                      <a:r>
                        <a:rPr lang="en-GB" sz="1800" dirty="0">
                          <a:effectLst/>
                        </a:rPr>
                        <a:t>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FF8800"/>
                    </a:solidFill>
                  </a:tcPr>
                </a:tc>
                <a:extLst>
                  <a:ext uri="{0D108BD9-81ED-4DB2-BD59-A6C34878D82A}">
                    <a16:rowId xmlns:a16="http://schemas.microsoft.com/office/drawing/2014/main" val="1432545336"/>
                  </a:ext>
                </a:extLst>
              </a:tr>
            </a:tbl>
          </a:graphicData>
        </a:graphic>
      </p:graphicFrame>
    </p:spTree>
    <p:extLst>
      <p:ext uri="{BB962C8B-B14F-4D97-AF65-F5344CB8AC3E}">
        <p14:creationId xmlns:p14="http://schemas.microsoft.com/office/powerpoint/2010/main" val="676790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But did it not end the war and save many lives ?</a:t>
            </a:r>
          </a:p>
        </p:txBody>
      </p:sp>
      <p:sp>
        <p:nvSpPr>
          <p:cNvPr id="3" name="Content Placeholder 2"/>
          <p:cNvSpPr>
            <a:spLocks noGrp="1"/>
          </p:cNvSpPr>
          <p:nvPr>
            <p:ph idx="1"/>
          </p:nvPr>
        </p:nvSpPr>
        <p:spPr>
          <a:xfrm>
            <a:off x="107504" y="1268760"/>
            <a:ext cx="8856984" cy="4525963"/>
          </a:xfrm>
        </p:spPr>
        <p:txBody>
          <a:bodyPr>
            <a:noAutofit/>
          </a:bodyPr>
          <a:lstStyle/>
          <a:p>
            <a:pPr marL="514350" indent="-514350">
              <a:buFont typeface="+mj-lt"/>
              <a:buAutoNum type="arabicPeriod"/>
            </a:pPr>
            <a:r>
              <a:rPr lang="en-GB" sz="2400" dirty="0"/>
              <a:t>Why two bombs?</a:t>
            </a:r>
          </a:p>
          <a:p>
            <a:pPr marL="514350" indent="-514350">
              <a:buFont typeface="+mj-lt"/>
              <a:buAutoNum type="arabicPeriod"/>
            </a:pPr>
            <a:r>
              <a:rPr lang="en-GB" sz="2400" dirty="0"/>
              <a:t>These people think not:</a:t>
            </a:r>
          </a:p>
          <a:p>
            <a:pPr marL="400050" lvl="1" indent="0">
              <a:buNone/>
            </a:pPr>
            <a:r>
              <a:rPr lang="en-GB" sz="2000" dirty="0"/>
              <a:t>Field Marshall Montgomery,  General Dwight Eisenhower</a:t>
            </a:r>
          </a:p>
          <a:p>
            <a:pPr marL="400050" lvl="1" indent="0">
              <a:buNone/>
            </a:pPr>
            <a:r>
              <a:rPr lang="en-GB" sz="2000" dirty="0"/>
              <a:t>Sir Winston Churchill, </a:t>
            </a:r>
          </a:p>
          <a:p>
            <a:pPr marL="400050" lvl="1" indent="0">
              <a:buNone/>
            </a:pPr>
            <a:r>
              <a:rPr lang="en-GB" sz="2000" dirty="0"/>
              <a:t>Professor Galbraith (</a:t>
            </a:r>
            <a:r>
              <a:rPr lang="en-GB" sz="2000" dirty="0" err="1"/>
              <a:t>offical</a:t>
            </a:r>
            <a:r>
              <a:rPr lang="en-GB" sz="2000" dirty="0"/>
              <a:t> US investigator Japan 1945)</a:t>
            </a:r>
          </a:p>
          <a:p>
            <a:pPr marL="400050" lvl="1" indent="0">
              <a:buNone/>
            </a:pPr>
            <a:r>
              <a:rPr lang="en-GB" sz="2000" dirty="0">
                <a:solidFill>
                  <a:srgbClr val="99FF66"/>
                </a:solidFill>
              </a:rPr>
              <a:t>Admiral Leahy (President </a:t>
            </a:r>
            <a:r>
              <a:rPr lang="en-GB" sz="2000" dirty="0" err="1">
                <a:solidFill>
                  <a:srgbClr val="99FF66"/>
                </a:solidFill>
              </a:rPr>
              <a:t>Trumans</a:t>
            </a:r>
            <a:r>
              <a:rPr lang="en-GB" sz="2000" dirty="0">
                <a:solidFill>
                  <a:srgbClr val="99FF66"/>
                </a:solidFill>
              </a:rPr>
              <a:t> Chief of Staff)</a:t>
            </a:r>
            <a:br>
              <a:rPr lang="en-GB" sz="1600" dirty="0">
                <a:solidFill>
                  <a:srgbClr val="99FF66"/>
                </a:solidFill>
              </a:rPr>
            </a:br>
            <a:br>
              <a:rPr lang="en-GB" sz="1600" dirty="0">
                <a:solidFill>
                  <a:srgbClr val="99FF66"/>
                </a:solidFill>
              </a:rPr>
            </a:br>
            <a:r>
              <a:rPr lang="en-GB" sz="2000" dirty="0">
                <a:solidFill>
                  <a:srgbClr val="99FF66"/>
                </a:solidFill>
              </a:rPr>
              <a:t>"It is my opinion that the use of this barbarous weapon at Hiroshima and Nagasaki was of no material assistance in our war against Japan. The Japanese were already defeated and ready to surrender because of the effective blockade and the successful bombing with conventional weapons ... In being the first to use it </a:t>
            </a:r>
            <a:br>
              <a:rPr lang="en-GB" sz="2000" dirty="0">
                <a:solidFill>
                  <a:srgbClr val="99FF66"/>
                </a:solidFill>
              </a:rPr>
            </a:br>
            <a:r>
              <a:rPr lang="en-GB" sz="2000" dirty="0">
                <a:solidFill>
                  <a:srgbClr val="99FF66"/>
                </a:solidFill>
              </a:rPr>
              <a:t>we had adopted an ethical standard common to the barbarians of the Dark Ages, I was not taught to make war in that fashion and wars cannot be won by destroying women and children." </a:t>
            </a:r>
            <a:endParaRPr lang="en-GB" dirty="0">
              <a:solidFill>
                <a:srgbClr val="99FF66"/>
              </a:solidFill>
            </a:endParaRPr>
          </a:p>
        </p:txBody>
      </p:sp>
    </p:spTree>
    <p:extLst>
      <p:ext uri="{BB962C8B-B14F-4D97-AF65-F5344CB8AC3E}">
        <p14:creationId xmlns:p14="http://schemas.microsoft.com/office/powerpoint/2010/main" val="255897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512" y="548680"/>
          <a:ext cx="8822821" cy="5264351"/>
        </p:xfrm>
        <a:graphic>
          <a:graphicData uri="http://schemas.openxmlformats.org/drawingml/2006/table">
            <a:tbl>
              <a:tblPr firstRow="1" firstCol="1" bandRow="1">
                <a:tableStyleId>{5C22544A-7EE6-4342-B048-85BDC9FD1C3A}</a:tableStyleId>
              </a:tblPr>
              <a:tblGrid>
                <a:gridCol w="1062007">
                  <a:extLst>
                    <a:ext uri="{9D8B030D-6E8A-4147-A177-3AD203B41FA5}">
                      <a16:colId xmlns:a16="http://schemas.microsoft.com/office/drawing/2014/main" val="1236254362"/>
                    </a:ext>
                  </a:extLst>
                </a:gridCol>
                <a:gridCol w="1903039">
                  <a:extLst>
                    <a:ext uri="{9D8B030D-6E8A-4147-A177-3AD203B41FA5}">
                      <a16:colId xmlns:a16="http://schemas.microsoft.com/office/drawing/2014/main" val="503680772"/>
                    </a:ext>
                  </a:extLst>
                </a:gridCol>
                <a:gridCol w="4959155">
                  <a:extLst>
                    <a:ext uri="{9D8B030D-6E8A-4147-A177-3AD203B41FA5}">
                      <a16:colId xmlns:a16="http://schemas.microsoft.com/office/drawing/2014/main" val="2898848394"/>
                    </a:ext>
                  </a:extLst>
                </a:gridCol>
                <a:gridCol w="898620">
                  <a:extLst>
                    <a:ext uri="{9D8B030D-6E8A-4147-A177-3AD203B41FA5}">
                      <a16:colId xmlns:a16="http://schemas.microsoft.com/office/drawing/2014/main" val="3379527316"/>
                    </a:ext>
                  </a:extLst>
                </a:gridCol>
              </a:tblGrid>
              <a:tr h="1920815">
                <a:tc rowSpan="2">
                  <a:txBody>
                    <a:bodyPr/>
                    <a:lstStyle/>
                    <a:p>
                      <a:pPr>
                        <a:lnSpc>
                          <a:spcPct val="107000"/>
                        </a:lnSpc>
                        <a:spcAft>
                          <a:spcPts val="0"/>
                        </a:spcAft>
                      </a:pPr>
                      <a:r>
                        <a:rPr lang="en-GB" sz="1400" dirty="0">
                          <a:effectLst/>
                        </a:rPr>
                        <a:t>Art. 8 (2)</a:t>
                      </a:r>
                      <a:br>
                        <a:rPr lang="en-GB" sz="1400" dirty="0">
                          <a:effectLst/>
                        </a:rPr>
                      </a:br>
                      <a:r>
                        <a:rPr lang="en-GB" sz="1400" dirty="0">
                          <a:effectLst/>
                        </a:rPr>
                        <a:t> (b) (iv)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a:lnSpc>
                          <a:spcPct val="107000"/>
                        </a:lnSpc>
                        <a:spcAft>
                          <a:spcPts val="0"/>
                        </a:spcAft>
                      </a:pPr>
                      <a:r>
                        <a:rPr lang="en-GB" sz="1400" b="0" dirty="0">
                          <a:effectLst/>
                        </a:rPr>
                        <a:t>Intentionally launching an attack in the knowledge that such attack will cause incidental loss of life or injury to civilians or damage to civilian objects or widespread, long-term and severe damage to the natural environment which would be clearly excessive in relation to the concrete and direct overall military advantage anticipated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ct val="107000"/>
                        </a:lnSpc>
                        <a:spcAft>
                          <a:spcPts val="0"/>
                        </a:spcAft>
                      </a:pPr>
                      <a:r>
                        <a:rPr lang="en-GB" sz="1400" b="0" dirty="0">
                          <a:effectLst/>
                        </a:rPr>
                        <a:t>[Indiscriminate attacks:] [When committed wilfully, in violation of the relevant provisions of this Protocol, and causing death or serious injury to body or health] Launching an indiscriminate attack affecting the civilian population or civilian objects in the knowledge that such attack will cause excessive loss of life, injury to civilians or damage to civilian objects, as defined in Article 57, paragraph 2 (a) (iii) [of API]</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nSpc>
                          <a:spcPct val="107000"/>
                        </a:lnSpc>
                        <a:spcAft>
                          <a:spcPts val="0"/>
                        </a:spcAft>
                      </a:pPr>
                      <a:r>
                        <a:rPr lang="en-GB" sz="1400" dirty="0">
                          <a:effectLst/>
                        </a:rPr>
                        <a:t>Art. 85 (3) (b) of AP 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35506547"/>
                  </a:ext>
                </a:extLst>
              </a:tr>
              <a:tr h="3343536">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400" b="0" dirty="0">
                          <a:solidFill>
                            <a:schemeClr val="bg1"/>
                          </a:solidFill>
                          <a:effectLst/>
                        </a:rPr>
                        <a:t>Launching an attack which may be expected to cause incidental loss of life, injury to civilians, damage to civilian objects, or a combination thereof, which would be excessive in relation to the concrete and direct military advantage anticipated, is prohibited</a:t>
                      </a:r>
                      <a:br>
                        <a:rPr lang="en-GB" sz="1400" b="0" dirty="0">
                          <a:solidFill>
                            <a:schemeClr val="bg1"/>
                          </a:solidFill>
                          <a:effectLst/>
                        </a:rPr>
                      </a:br>
                      <a:br>
                        <a:rPr lang="en-GB" sz="1400" b="0" dirty="0">
                          <a:solidFill>
                            <a:schemeClr val="bg1"/>
                          </a:solidFill>
                          <a:effectLst/>
                        </a:rPr>
                      </a:br>
                      <a:r>
                        <a:rPr lang="en-GB" sz="1400" b="0" dirty="0">
                          <a:solidFill>
                            <a:schemeClr val="bg1"/>
                          </a:solidFill>
                          <a:effectLst/>
                        </a:rPr>
                        <a:t>[Damage to the natural environment:] It is prohibited to employ methods or means of warfare which are intended, or may be expected, to cause widespread, long-term and severe damage to the natural environment </a:t>
                      </a:r>
                      <a:br>
                        <a:rPr lang="en-GB" sz="1400" b="0" dirty="0">
                          <a:solidFill>
                            <a:schemeClr val="bg1"/>
                          </a:solidFill>
                          <a:effectLst/>
                        </a:rPr>
                      </a:br>
                      <a:r>
                        <a:rPr lang="en-GB" sz="1400" b="0" dirty="0">
                          <a:solidFill>
                            <a:schemeClr val="bg1"/>
                          </a:solidFill>
                          <a:effectLst/>
                        </a:rPr>
                        <a:t>[…] and thereby to prejudice the health or survival of the population</a:t>
                      </a:r>
                    </a:p>
                    <a:p>
                      <a:pPr>
                        <a:lnSpc>
                          <a:spcPct val="107000"/>
                        </a:lnSpc>
                        <a:spcAft>
                          <a:spcPts val="0"/>
                        </a:spcAft>
                      </a:pPr>
                      <a:r>
                        <a:rPr lang="en-GB" sz="1400" b="0" dirty="0">
                          <a:solidFill>
                            <a:schemeClr val="bg1"/>
                          </a:solidFill>
                          <a:effectLst/>
                        </a:rPr>
                        <a:t> </a:t>
                      </a:r>
                      <a:endParaRPr lang="en-GB"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5B2F6"/>
                    </a:solidFill>
                  </a:tcPr>
                </a:tc>
                <a:tc>
                  <a:txBody>
                    <a:bodyPr/>
                    <a:lstStyle/>
                    <a:p>
                      <a:pPr>
                        <a:lnSpc>
                          <a:spcPct val="107000"/>
                        </a:lnSpc>
                        <a:spcAft>
                          <a:spcPts val="0"/>
                        </a:spcAft>
                      </a:pPr>
                      <a:r>
                        <a:rPr lang="en-GB" sz="1400" dirty="0">
                          <a:solidFill>
                            <a:schemeClr val="bg1"/>
                          </a:solidFill>
                          <a:effectLst/>
                        </a:rPr>
                        <a:t>Rule 14 of CIHL</a:t>
                      </a:r>
                      <a:br>
                        <a:rPr lang="en-GB" sz="1400" dirty="0">
                          <a:solidFill>
                            <a:schemeClr val="bg1"/>
                          </a:solidFill>
                          <a:effectLst/>
                        </a:rPr>
                      </a:br>
                      <a:r>
                        <a:rPr lang="en-GB" sz="1400" dirty="0">
                          <a:solidFill>
                            <a:schemeClr val="bg1"/>
                          </a:solidFill>
                          <a:effectLst/>
                        </a:rPr>
                        <a:t>Study </a:t>
                      </a:r>
                      <a:br>
                        <a:rPr lang="en-GB" sz="1400" dirty="0">
                          <a:solidFill>
                            <a:schemeClr val="bg1"/>
                          </a:solidFill>
                          <a:effectLst/>
                        </a:rPr>
                      </a:br>
                      <a:endParaRPr lang="en-GB" sz="1400" dirty="0">
                        <a:solidFill>
                          <a:schemeClr val="bg1"/>
                        </a:solidFill>
                        <a:effectLst/>
                      </a:endParaRPr>
                    </a:p>
                    <a:p>
                      <a:pPr>
                        <a:lnSpc>
                          <a:spcPct val="107000"/>
                        </a:lnSpc>
                        <a:spcAft>
                          <a:spcPts val="0"/>
                        </a:spcAft>
                      </a:pPr>
                      <a:r>
                        <a:rPr lang="en-GB" sz="1400" dirty="0">
                          <a:solidFill>
                            <a:schemeClr val="bg1"/>
                          </a:solidFill>
                          <a:effectLst/>
                        </a:rPr>
                        <a:t>  </a:t>
                      </a:r>
                    </a:p>
                    <a:p>
                      <a:pPr>
                        <a:lnSpc>
                          <a:spcPct val="107000"/>
                        </a:lnSpc>
                        <a:spcAft>
                          <a:spcPts val="0"/>
                        </a:spcAft>
                      </a:pPr>
                      <a:r>
                        <a:rPr lang="en-GB" sz="1400" dirty="0">
                          <a:solidFill>
                            <a:schemeClr val="bg1"/>
                          </a:solidFill>
                          <a:effectLst/>
                        </a:rPr>
                        <a:t>Art. 35 (3) of AP1</a:t>
                      </a:r>
                      <a:br>
                        <a:rPr lang="en-GB" sz="1400" dirty="0">
                          <a:solidFill>
                            <a:schemeClr val="bg1"/>
                          </a:solidFill>
                          <a:effectLst/>
                        </a:rPr>
                      </a:br>
                      <a:br>
                        <a:rPr lang="en-GB" sz="1400" dirty="0">
                          <a:solidFill>
                            <a:schemeClr val="bg1"/>
                          </a:solidFill>
                          <a:effectLst/>
                        </a:rPr>
                      </a:br>
                      <a:r>
                        <a:rPr lang="en-GB" sz="1400" dirty="0">
                          <a:solidFill>
                            <a:schemeClr val="bg1"/>
                          </a:solidFill>
                          <a:effectLst/>
                        </a:rPr>
                        <a:t>Art. 55 (1) of AP1</a:t>
                      </a:r>
                    </a:p>
                    <a:p>
                      <a:pPr>
                        <a:lnSpc>
                          <a:spcPct val="107000"/>
                        </a:lnSpc>
                        <a:spcAft>
                          <a:spcPts val="0"/>
                        </a:spcAft>
                      </a:pPr>
                      <a:r>
                        <a:rPr lang="en-GB" sz="1400" dirty="0">
                          <a:solidFill>
                            <a:schemeClr val="bg1"/>
                          </a:solidFill>
                          <a:effectLst/>
                        </a:rPr>
                        <a:t> </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52" marR="3965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50166028"/>
                  </a:ext>
                </a:extLst>
              </a:tr>
            </a:tbl>
          </a:graphicData>
        </a:graphic>
      </p:graphicFrame>
    </p:spTree>
    <p:extLst>
      <p:ext uri="{BB962C8B-B14F-4D97-AF65-F5344CB8AC3E}">
        <p14:creationId xmlns:p14="http://schemas.microsoft.com/office/powerpoint/2010/main" val="844167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Summary:  Trident is:</a:t>
            </a:r>
          </a:p>
        </p:txBody>
      </p:sp>
      <p:sp>
        <p:nvSpPr>
          <p:cNvPr id="3" name="Content Placeholder 2"/>
          <p:cNvSpPr>
            <a:spLocks noGrp="1"/>
          </p:cNvSpPr>
          <p:nvPr>
            <p:ph idx="1"/>
          </p:nvPr>
        </p:nvSpPr>
        <p:spPr>
          <a:xfrm>
            <a:off x="457200" y="1196752"/>
            <a:ext cx="8229600" cy="5112568"/>
          </a:xfrm>
        </p:spPr>
        <p:txBody>
          <a:bodyPr/>
          <a:lstStyle/>
          <a:p>
            <a:r>
              <a:rPr lang="en-GB" sz="2400" dirty="0"/>
              <a:t>Immoral </a:t>
            </a:r>
          </a:p>
          <a:p>
            <a:r>
              <a:rPr lang="en-GB" sz="2400" dirty="0"/>
              <a:t>Weapon of Mass Destruction capable of genocide</a:t>
            </a:r>
          </a:p>
          <a:p>
            <a:r>
              <a:rPr lang="en-GB" sz="2400" dirty="0"/>
              <a:t>Illegal/War Crime</a:t>
            </a:r>
          </a:p>
          <a:p>
            <a:r>
              <a:rPr lang="en-GB" sz="2400" dirty="0"/>
              <a:t>Not an effective deterrent</a:t>
            </a:r>
          </a:p>
          <a:p>
            <a:r>
              <a:rPr lang="en-GB" sz="2400" dirty="0"/>
              <a:t>A threat to our security</a:t>
            </a:r>
          </a:p>
          <a:p>
            <a:r>
              <a:rPr lang="en-GB" sz="2400" dirty="0"/>
              <a:t>Not independent</a:t>
            </a:r>
          </a:p>
          <a:p>
            <a:r>
              <a:rPr lang="en-GB" sz="2400" dirty="0"/>
              <a:t>A waste of money</a:t>
            </a:r>
          </a:p>
          <a:p>
            <a:r>
              <a:rPr lang="en-GB" sz="2400" dirty="0"/>
              <a:t>Costs us jobs</a:t>
            </a:r>
          </a:p>
          <a:p>
            <a:r>
              <a:rPr lang="en-GB" sz="2400" dirty="0"/>
              <a:t>Only benefits the arms industry</a:t>
            </a:r>
          </a:p>
          <a:p>
            <a:pPr marL="0" indent="0">
              <a:buNone/>
            </a:pPr>
            <a:endParaRPr lang="en-GB" sz="2400" dirty="0"/>
          </a:p>
          <a:p>
            <a:pPr marL="0" indent="0">
              <a:buNone/>
            </a:pPr>
            <a:r>
              <a:rPr lang="en-GB" sz="2800" b="1" dirty="0">
                <a:solidFill>
                  <a:srgbClr val="FF0000"/>
                </a:solidFill>
              </a:rPr>
              <a:t>There is there a better way !</a:t>
            </a:r>
          </a:p>
          <a:p>
            <a:pPr marL="0" indent="0">
              <a:buNone/>
            </a:pPr>
            <a:endParaRPr lang="en-GB" sz="2400" dirty="0"/>
          </a:p>
          <a:p>
            <a:endParaRPr lang="en-GB" dirty="0"/>
          </a:p>
        </p:txBody>
      </p:sp>
    </p:spTree>
    <p:extLst>
      <p:ext uri="{BB962C8B-B14F-4D97-AF65-F5344CB8AC3E}">
        <p14:creationId xmlns:p14="http://schemas.microsoft.com/office/powerpoint/2010/main" val="1313641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7813" y="345728"/>
            <a:ext cx="2540000" cy="1270000"/>
          </a:xfrm>
          <a:prstGeom prst="rect">
            <a:avLst/>
          </a:prstGeom>
          <a:solidFill>
            <a:schemeClr val="bg1"/>
          </a:solidFill>
          <a:ln>
            <a:noFill/>
          </a:ln>
        </p:spPr>
      </p:pic>
      <p:sp>
        <p:nvSpPr>
          <p:cNvPr id="3" name="Rectangle 2"/>
          <p:cNvSpPr/>
          <p:nvPr/>
        </p:nvSpPr>
        <p:spPr>
          <a:xfrm>
            <a:off x="449361" y="1615728"/>
            <a:ext cx="8136904" cy="4524315"/>
          </a:xfrm>
          <a:prstGeom prst="rect">
            <a:avLst/>
          </a:prstGeom>
        </p:spPr>
        <p:txBody>
          <a:bodyPr wrap="square">
            <a:spAutoFit/>
          </a:bodyPr>
          <a:lstStyle/>
          <a:p>
            <a:r>
              <a:rPr lang="en-US" dirty="0">
                <a:solidFill>
                  <a:srgbClr val="FFFF00"/>
                </a:solidFill>
              </a:rPr>
              <a:t>AIM</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ICAN is a global campaign coalition working to </a:t>
            </a:r>
            <a:r>
              <a:rPr lang="en-US" dirty="0" err="1">
                <a:solidFill>
                  <a:srgbClr val="FFFF00"/>
                </a:solidFill>
              </a:rPr>
              <a:t>mobilise</a:t>
            </a:r>
            <a:r>
              <a:rPr lang="en-US" dirty="0">
                <a:solidFill>
                  <a:srgbClr val="FFFF00"/>
                </a:solidFill>
              </a:rPr>
              <a:t> people in all countries to inspire, persuade and pressure their governments to initiate negotiations for a treaty banning nuclear weapons. </a:t>
            </a:r>
          </a:p>
          <a:p>
            <a:endParaRPr lang="en-GB" dirty="0">
              <a:solidFill>
                <a:srgbClr val="FFFF00"/>
              </a:solidFill>
            </a:endParaRPr>
          </a:p>
          <a:p>
            <a:r>
              <a:rPr lang="en-US" dirty="0">
                <a:solidFill>
                  <a:srgbClr val="FFFF00"/>
                </a:solidFill>
              </a:rPr>
              <a:t>ICAN calls on states, international organizations, civil society organizations and other actors to:</a:t>
            </a:r>
            <a:endParaRPr lang="en-GB" dirty="0">
              <a:solidFill>
                <a:srgbClr val="FFFF00"/>
              </a:solidFill>
            </a:endParaRPr>
          </a:p>
          <a:p>
            <a:pPr lvl="0"/>
            <a:r>
              <a:rPr lang="en-US" dirty="0">
                <a:solidFill>
                  <a:srgbClr val="FFFF00"/>
                </a:solidFill>
              </a:rPr>
              <a:t>Acknowledge that any use of nuclear weapons would cause catastrophic humanitarian and environmental harm.</a:t>
            </a:r>
            <a:endParaRPr lang="en-GB" dirty="0">
              <a:solidFill>
                <a:srgbClr val="FFFF00"/>
              </a:solidFill>
            </a:endParaRPr>
          </a:p>
          <a:p>
            <a:pPr lvl="0"/>
            <a:r>
              <a:rPr lang="en-US" dirty="0">
                <a:solidFill>
                  <a:srgbClr val="FFFF00"/>
                </a:solidFill>
              </a:rPr>
              <a:t>Acknowledge that there is a universal humanitarian imperative to ban nuclear weapons, even for states that do not possess them.</a:t>
            </a:r>
            <a:endParaRPr lang="en-GB" dirty="0">
              <a:solidFill>
                <a:srgbClr val="FFFF00"/>
              </a:solidFill>
            </a:endParaRPr>
          </a:p>
          <a:p>
            <a:pPr lvl="0"/>
            <a:r>
              <a:rPr lang="en-US" dirty="0">
                <a:solidFill>
                  <a:srgbClr val="FFFF00"/>
                </a:solidFill>
              </a:rPr>
              <a:t>Acknowledge that the nuclear-armed states have an obligation to eliminate their nuclear weapons completely.</a:t>
            </a:r>
            <a:endParaRPr lang="en-GB" dirty="0">
              <a:solidFill>
                <a:srgbClr val="FFFF00"/>
              </a:solidFill>
            </a:endParaRPr>
          </a:p>
          <a:p>
            <a:pPr lvl="0"/>
            <a:r>
              <a:rPr lang="en-US" dirty="0">
                <a:solidFill>
                  <a:srgbClr val="FFFF00"/>
                </a:solidFill>
              </a:rPr>
              <a:t>Take immediate action to support a multilateral process of negotiations for a treaty banning nuclear weapons.</a:t>
            </a:r>
            <a:endParaRPr lang="en-GB" dirty="0">
              <a:solidFill>
                <a:srgbClr val="FFFF00"/>
              </a:solidFill>
            </a:endParaRPr>
          </a:p>
        </p:txBody>
      </p:sp>
    </p:spTree>
    <p:extLst>
      <p:ext uri="{BB962C8B-B14F-4D97-AF65-F5344CB8AC3E}">
        <p14:creationId xmlns:p14="http://schemas.microsoft.com/office/powerpoint/2010/main" val="1994367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3"/>
            <a:ext cx="8136904" cy="4801314"/>
          </a:xfrm>
          <a:prstGeom prst="rect">
            <a:avLst/>
          </a:prstGeom>
        </p:spPr>
        <p:txBody>
          <a:bodyPr wrap="square">
            <a:spAutoFit/>
          </a:bodyPr>
          <a:lstStyle/>
          <a:p>
            <a:r>
              <a:rPr lang="en-US" dirty="0">
                <a:solidFill>
                  <a:srgbClr val="FFFF00"/>
                </a:solidFill>
              </a:rPr>
              <a:t>The campaign brings together humanitarian, environmental, human rights, peace and development organizations in more than 80 countries to seize the historic opportunity that exists to outlaw and eliminate nuclear weapons. Prominent individuals such as anti-apartheid leader Desmond Tutu, the Dalai Lama, Yoko Ono and Martin Sheen have lent their support to the campaign.</a:t>
            </a:r>
          </a:p>
          <a:p>
            <a:endParaRPr lang="en-US" dirty="0">
              <a:solidFill>
                <a:srgbClr val="FFFF00"/>
              </a:solidFill>
            </a:endParaRPr>
          </a:p>
          <a:p>
            <a:r>
              <a:rPr lang="en-US" dirty="0">
                <a:solidFill>
                  <a:srgbClr val="FFFF00"/>
                </a:solidFill>
              </a:rPr>
              <a:t>BACKGROUND</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Initiated by the International Physicians for the Prevention of Nuclear War (IPPNW)</a:t>
            </a:r>
            <a:endParaRPr lang="en-GB" dirty="0">
              <a:solidFill>
                <a:srgbClr val="FFFF00"/>
              </a:solidFill>
            </a:endParaRPr>
          </a:p>
          <a:p>
            <a:r>
              <a:rPr lang="en-US" dirty="0">
                <a:solidFill>
                  <a:srgbClr val="FFFF00"/>
                </a:solidFill>
              </a:rPr>
              <a:t>It was launched in Vienna in April 2007 calling for the immediate start of negotiations on a binding, verifiable nuclear weapons convention.</a:t>
            </a:r>
          </a:p>
          <a:p>
            <a:endParaRPr lang="en-GB" dirty="0">
              <a:solidFill>
                <a:srgbClr val="FFFF00"/>
              </a:solidFill>
            </a:endParaRPr>
          </a:p>
          <a:p>
            <a:r>
              <a:rPr lang="en-US" dirty="0">
                <a:solidFill>
                  <a:srgbClr val="FFFF00"/>
                </a:solidFill>
              </a:rPr>
              <a:t>CND joined with </a:t>
            </a:r>
            <a:r>
              <a:rPr lang="en-US" dirty="0" err="1">
                <a:solidFill>
                  <a:srgbClr val="FFFF00"/>
                </a:solidFill>
              </a:rPr>
              <a:t>Medact</a:t>
            </a:r>
            <a:r>
              <a:rPr lang="en-US" dirty="0">
                <a:solidFill>
                  <a:srgbClr val="FFFF00"/>
                </a:solidFill>
              </a:rPr>
              <a:t> – the British section of IPPNW- and other </a:t>
            </a:r>
            <a:r>
              <a:rPr lang="en-US" dirty="0" err="1">
                <a:solidFill>
                  <a:srgbClr val="FFFF00"/>
                </a:solidFill>
              </a:rPr>
              <a:t>organisations</a:t>
            </a:r>
            <a:r>
              <a:rPr lang="en-US" dirty="0">
                <a:solidFill>
                  <a:srgbClr val="FFFF00"/>
                </a:solidFill>
              </a:rPr>
              <a:t> to launch the campaign on the UK.  As it was initiated by IPPNW the strong thrust of the campaign is the humanitarian issues of nuclear war</a:t>
            </a:r>
            <a:endParaRPr lang="en-GB" dirty="0">
              <a:solidFill>
                <a:srgbClr val="FFFF00"/>
              </a:solidFill>
            </a:endParaRPr>
          </a:p>
          <a:p>
            <a:r>
              <a:rPr lang="en-US" dirty="0">
                <a:solidFill>
                  <a:srgbClr val="FFFF00"/>
                </a:solidFill>
              </a:rPr>
              <a:t> </a:t>
            </a:r>
            <a:endParaRPr lang="en-GB"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1305088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776864" cy="4247317"/>
          </a:xfrm>
          <a:prstGeom prst="rect">
            <a:avLst/>
          </a:prstGeom>
        </p:spPr>
        <p:txBody>
          <a:bodyPr wrap="square">
            <a:spAutoFit/>
          </a:bodyPr>
          <a:lstStyle/>
          <a:p>
            <a:r>
              <a:rPr lang="en-US">
                <a:solidFill>
                  <a:srgbClr val="FFFF00"/>
                </a:solidFill>
              </a:rPr>
              <a:t>Cited are the Chemical Weapon Treaty and Land mine treaty as international treaties that have been agreed</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Civil Society is being targeted to get the message across.</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In the November newsletter there is news that the number of states and international </a:t>
            </a:r>
            <a:r>
              <a:rPr lang="en-US" dirty="0" err="1">
                <a:solidFill>
                  <a:srgbClr val="FFFF00"/>
                </a:solidFill>
              </a:rPr>
              <a:t>organisations</a:t>
            </a:r>
            <a:r>
              <a:rPr lang="en-US" dirty="0">
                <a:solidFill>
                  <a:srgbClr val="FFFF00"/>
                </a:solidFill>
              </a:rPr>
              <a:t> addressing the catastrophic humanitarian consequences of nuclear weapons has grown from 16 states in 2012 to 125 states at the 2013 session of the UN General Assembly’s First Committee.</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The January newsletter discusses the upcoming Conference in Mexico hosted by the Mexican Ministry of Foreign Affairs on the humanitarian impact of nuclear weapons and will seek to broaden the discussion about the true scale of the damage caused by nuclear detonations and the risks their continued existence entails</a:t>
            </a:r>
            <a:endParaRPr lang="en-GB" dirty="0">
              <a:solidFill>
                <a:srgbClr val="FFFF00"/>
              </a:solidFill>
            </a:endParaRPr>
          </a:p>
        </p:txBody>
      </p:sp>
    </p:spTree>
    <p:extLst>
      <p:ext uri="{BB962C8B-B14F-4D97-AF65-F5344CB8AC3E}">
        <p14:creationId xmlns:p14="http://schemas.microsoft.com/office/powerpoint/2010/main" val="9676516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136904" cy="6186309"/>
          </a:xfrm>
          <a:prstGeom prst="rect">
            <a:avLst/>
          </a:prstGeom>
        </p:spPr>
        <p:txBody>
          <a:bodyPr wrap="square">
            <a:spAutoFit/>
          </a:bodyPr>
          <a:lstStyle/>
          <a:p>
            <a:r>
              <a:rPr lang="en-US" dirty="0">
                <a:solidFill>
                  <a:srgbClr val="FFFF00"/>
                </a:solidFill>
              </a:rPr>
              <a:t>On the web site </a:t>
            </a:r>
            <a:r>
              <a:rPr lang="en-US" u="sng" dirty="0">
                <a:solidFill>
                  <a:srgbClr val="FFFF00"/>
                </a:solidFill>
                <a:hlinkClick r:id="rId2"/>
              </a:rPr>
              <a:t>http://www.icanw.org/</a:t>
            </a:r>
            <a:r>
              <a:rPr lang="en-US" dirty="0">
                <a:solidFill>
                  <a:srgbClr val="FFFF00"/>
                </a:solidFill>
                <a:hlinkClick r:id="rId2"/>
              </a:rPr>
              <a:t> </a:t>
            </a:r>
            <a:r>
              <a:rPr lang="en-US" dirty="0">
                <a:solidFill>
                  <a:srgbClr val="FFFF00"/>
                </a:solidFill>
              </a:rPr>
              <a:t>there are different ways for people to get involved with the campaign.</a:t>
            </a:r>
            <a:r>
              <a:rPr lang="en-GB" dirty="0">
                <a:solidFill>
                  <a:srgbClr val="FFFF00"/>
                </a:solidFill>
              </a:rPr>
              <a:t>  </a:t>
            </a:r>
            <a:r>
              <a:rPr lang="en-US" dirty="0">
                <a:solidFill>
                  <a:srgbClr val="FFFF00"/>
                </a:solidFill>
              </a:rPr>
              <a:t>It has good fact files about nuclear weapons</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REASONS TO GET INVOLVED</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News that doesn’t make the headlines, for example that we can say that 125 states are actually looking at the consequences of use of nuclear weapons</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Reaching a much younger audience</a:t>
            </a:r>
            <a:r>
              <a:rPr lang="en-GB" dirty="0">
                <a:solidFill>
                  <a:srgbClr val="FFFF00"/>
                </a:solidFill>
              </a:rPr>
              <a:t>.  </a:t>
            </a:r>
            <a:r>
              <a:rPr lang="en-US" dirty="0">
                <a:solidFill>
                  <a:srgbClr val="FFFF00"/>
                </a:solidFill>
              </a:rPr>
              <a:t>Lots of different ideas for groups or individuals to get involved from Writing to MPS, banks, newspaper articles etc.</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In relation to the link with Trident it makes a positive contribution to the campaign as it is growing and offers a different angle to the political one, and one that ordinary people can link to.</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Contemporary issues:</a:t>
            </a:r>
            <a:endParaRPr lang="en-GB" dirty="0">
              <a:solidFill>
                <a:srgbClr val="FFFF00"/>
              </a:solidFill>
            </a:endParaRPr>
          </a:p>
          <a:p>
            <a:r>
              <a:rPr lang="en-US" dirty="0">
                <a:solidFill>
                  <a:srgbClr val="FFFF00"/>
                </a:solidFill>
              </a:rPr>
              <a:t>Bay of Pigs information</a:t>
            </a:r>
            <a:endParaRPr lang="en-GB" dirty="0">
              <a:solidFill>
                <a:srgbClr val="FFFF00"/>
              </a:solidFill>
            </a:endParaRPr>
          </a:p>
          <a:p>
            <a:r>
              <a:rPr lang="en-US" dirty="0">
                <a:solidFill>
                  <a:srgbClr val="FFFF00"/>
                </a:solidFill>
              </a:rPr>
              <a:t>Cold war </a:t>
            </a:r>
            <a:r>
              <a:rPr lang="en-US" dirty="0" err="1">
                <a:solidFill>
                  <a:srgbClr val="FFFF00"/>
                </a:solidFill>
              </a:rPr>
              <a:t>programmes</a:t>
            </a:r>
            <a:r>
              <a:rPr lang="en-US" dirty="0">
                <a:solidFill>
                  <a:srgbClr val="FFFF00"/>
                </a:solidFill>
              </a:rPr>
              <a:t> – Protect and Survive counteracted by The War Game</a:t>
            </a:r>
            <a:endParaRPr lang="en-GB" dirty="0">
              <a:solidFill>
                <a:srgbClr val="FFFF00"/>
              </a:solidFill>
            </a:endParaRPr>
          </a:p>
          <a:p>
            <a:r>
              <a:rPr lang="en-US" dirty="0">
                <a:solidFill>
                  <a:srgbClr val="FFFF00"/>
                </a:solidFill>
              </a:rPr>
              <a:t> </a:t>
            </a:r>
            <a:endParaRPr lang="en-GB" dirty="0">
              <a:solidFill>
                <a:srgbClr val="FFFF00"/>
              </a:solidFill>
            </a:endParaRPr>
          </a:p>
          <a:p>
            <a:r>
              <a:rPr lang="en-US" dirty="0">
                <a:solidFill>
                  <a:srgbClr val="FFFF00"/>
                </a:solidFill>
              </a:rPr>
              <a:t>Video on ICAN site by Isabelle</a:t>
            </a:r>
            <a:endParaRPr lang="en-GB" dirty="0">
              <a:solidFill>
                <a:srgbClr val="FFFF00"/>
              </a:solidFill>
            </a:endParaRPr>
          </a:p>
          <a:p>
            <a:r>
              <a:rPr lang="en-US" dirty="0">
                <a:solidFill>
                  <a:srgbClr val="FFFF00"/>
                </a:solidFill>
              </a:rPr>
              <a:t>Bristol CND prizewinner, Danny Long’s video “Buttons”</a:t>
            </a:r>
            <a:endParaRPr lang="en-GB" dirty="0">
              <a:solidFill>
                <a:srgbClr val="FFFF00"/>
              </a:solidFill>
            </a:endParaRPr>
          </a:p>
          <a:p>
            <a:r>
              <a:rPr lang="en-US" dirty="0">
                <a:solidFill>
                  <a:srgbClr val="FFFF00"/>
                </a:solidFill>
              </a:rPr>
              <a:t> </a:t>
            </a:r>
            <a:r>
              <a:rPr lang="en-US" u="sng" dirty="0">
                <a:solidFill>
                  <a:srgbClr val="FFFF00"/>
                </a:solidFill>
                <a:hlinkClick r:id="rId3"/>
              </a:rPr>
              <a:t>http://www.youtube.com/watch?v=ScEyQp69YJU</a:t>
            </a:r>
            <a:endParaRPr lang="en-GB" dirty="0">
              <a:solidFill>
                <a:srgbClr val="FFFF00"/>
              </a:solidFill>
            </a:endParaRPr>
          </a:p>
        </p:txBody>
      </p:sp>
    </p:spTree>
    <p:extLst>
      <p:ext uri="{BB962C8B-B14F-4D97-AF65-F5344CB8AC3E}">
        <p14:creationId xmlns:p14="http://schemas.microsoft.com/office/powerpoint/2010/main" val="64773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764704"/>
            <a:ext cx="6624736" cy="4247317"/>
          </a:xfrm>
          <a:prstGeom prst="rect">
            <a:avLst/>
          </a:prstGeom>
        </p:spPr>
        <p:txBody>
          <a:bodyPr wrap="square">
            <a:spAutoFit/>
          </a:bodyPr>
          <a:lstStyle/>
          <a:p>
            <a:r>
              <a:rPr lang="en-GB" dirty="0">
                <a:solidFill>
                  <a:srgbClr val="FFFF00"/>
                </a:solidFill>
              </a:rPr>
              <a:t>In 1996, the International Court of Justice concluded that</a:t>
            </a:r>
          </a:p>
          <a:p>
            <a:endParaRPr lang="en-GB" dirty="0">
              <a:solidFill>
                <a:srgbClr val="FFFF00"/>
              </a:solidFill>
            </a:endParaRPr>
          </a:p>
          <a:p>
            <a:r>
              <a:rPr lang="en-GB" dirty="0">
                <a:solidFill>
                  <a:srgbClr val="FF0000"/>
                </a:solidFill>
              </a:rPr>
              <a:t> ‘the threat or use of nuclear weapons would generally be contrary to the rules of international law applicable in armed conflict, and in particular the principles and rules of humanitarian law’. </a:t>
            </a:r>
          </a:p>
          <a:p>
            <a:endParaRPr lang="en-GB" dirty="0">
              <a:solidFill>
                <a:srgbClr val="FFFF00"/>
              </a:solidFill>
            </a:endParaRPr>
          </a:p>
          <a:p>
            <a:r>
              <a:rPr lang="en-GB" dirty="0">
                <a:solidFill>
                  <a:srgbClr val="FFFF00"/>
                </a:solidFill>
              </a:rPr>
              <a:t>The basis for this judgement is the Geneva Convention. The Geneva Convention Protocol from 1977 states that</a:t>
            </a:r>
          </a:p>
          <a:p>
            <a:endParaRPr lang="en-GB" dirty="0">
              <a:solidFill>
                <a:srgbClr val="FFFF00"/>
              </a:solidFill>
            </a:endParaRPr>
          </a:p>
          <a:p>
            <a:r>
              <a:rPr lang="en-GB" dirty="0">
                <a:solidFill>
                  <a:srgbClr val="FF0000"/>
                </a:solidFill>
              </a:rPr>
              <a:t> ‘the civilian population shall not be the object of attack’ and prohibits ‘methods or means of warfare which are intended, or may be expected, to cause widespread, long-term and severe damage to the natural environment’.</a:t>
            </a:r>
          </a:p>
          <a:p>
            <a:endParaRPr lang="en-GB" dirty="0">
              <a:solidFill>
                <a:srgbClr val="FF0000"/>
              </a:solidFill>
            </a:endParaRPr>
          </a:p>
          <a:p>
            <a:r>
              <a:rPr lang="en-GB" dirty="0">
                <a:solidFill>
                  <a:srgbClr val="FF0000"/>
                </a:solidFill>
                <a:hlinkClick r:id="rId2" action="ppaction://hlinkfile"/>
              </a:rPr>
              <a:t>Trident and International law</a:t>
            </a:r>
            <a:endParaRPr lang="en-GB" dirty="0">
              <a:solidFill>
                <a:srgbClr val="FF0000"/>
              </a:solidFill>
            </a:endParaRPr>
          </a:p>
        </p:txBody>
      </p:sp>
    </p:spTree>
    <p:extLst>
      <p:ext uri="{BB962C8B-B14F-4D97-AF65-F5344CB8AC3E}">
        <p14:creationId xmlns:p14="http://schemas.microsoft.com/office/powerpoint/2010/main" val="1305883071"/>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5008</Words>
  <Application>Microsoft Office PowerPoint</Application>
  <PresentationFormat>On-screen Show (4:3)</PresentationFormat>
  <Paragraphs>741</Paragraphs>
  <Slides>84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Lucida Sans Unicode</vt:lpstr>
      <vt:lpstr>SansSerif</vt:lpstr>
      <vt:lpstr>Times New Roman</vt:lpstr>
      <vt:lpstr>Wingdings</vt:lpstr>
      <vt:lpstr>Office Theme</vt:lpstr>
      <vt:lpstr>Trident presentation Mid Somerset CND &amp; Peace group</vt:lpstr>
      <vt:lpstr>Trident is:</vt:lpstr>
      <vt:lpstr>What is Trident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have Trident?  Are there reasons for not renewing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trade unions and Trident Background to trade unions and disarmament</vt:lpstr>
      <vt:lpstr>Anti-Trident Position</vt:lpstr>
      <vt:lpstr>Pro-trident </vt:lpstr>
      <vt:lpstr>Less clear position</vt:lpstr>
      <vt:lpstr>What to make of all this</vt:lpstr>
      <vt:lpstr>Challenging the myths </vt:lpstr>
      <vt:lpstr>What can be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did it not end the war and save many lives ?</vt:lpstr>
      <vt:lpstr>Summary:  Trident 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Bevis</dc:creator>
  <cp:lastModifiedBy>Bevis</cp:lastModifiedBy>
  <cp:revision>149</cp:revision>
  <dcterms:created xsi:type="dcterms:W3CDTF">2014-02-26T23:15:05Z</dcterms:created>
  <dcterms:modified xsi:type="dcterms:W3CDTF">2016-03-09T14:52:04Z</dcterms:modified>
</cp:coreProperties>
</file>